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2"/>
  </p:notesMasterIdLst>
  <p:handoutMasterIdLst>
    <p:handoutMasterId r:id="rId43"/>
  </p:handoutMasterIdLst>
  <p:sldIdLst>
    <p:sldId id="325" r:id="rId2"/>
    <p:sldId id="261" r:id="rId3"/>
    <p:sldId id="262" r:id="rId4"/>
    <p:sldId id="263" r:id="rId5"/>
    <p:sldId id="316" r:id="rId6"/>
    <p:sldId id="317" r:id="rId7"/>
    <p:sldId id="267" r:id="rId8"/>
    <p:sldId id="318" r:id="rId9"/>
    <p:sldId id="320" r:id="rId10"/>
    <p:sldId id="321" r:id="rId11"/>
    <p:sldId id="322" r:id="rId12"/>
    <p:sldId id="319" r:id="rId13"/>
    <p:sldId id="268" r:id="rId14"/>
    <p:sldId id="269" r:id="rId15"/>
    <p:sldId id="305" r:id="rId16"/>
    <p:sldId id="306" r:id="rId17"/>
    <p:sldId id="307" r:id="rId18"/>
    <p:sldId id="284" r:id="rId19"/>
    <p:sldId id="308" r:id="rId20"/>
    <p:sldId id="286" r:id="rId21"/>
    <p:sldId id="310" r:id="rId22"/>
    <p:sldId id="309" r:id="rId23"/>
    <p:sldId id="295" r:id="rId24"/>
    <p:sldId id="312" r:id="rId25"/>
    <p:sldId id="311" r:id="rId26"/>
    <p:sldId id="297" r:id="rId27"/>
    <p:sldId id="271" r:id="rId28"/>
    <p:sldId id="293" r:id="rId29"/>
    <p:sldId id="294" r:id="rId30"/>
    <p:sldId id="272" r:id="rId31"/>
    <p:sldId id="301" r:id="rId32"/>
    <p:sldId id="273" r:id="rId33"/>
    <p:sldId id="274" r:id="rId34"/>
    <p:sldId id="279" r:id="rId35"/>
    <p:sldId id="304" r:id="rId36"/>
    <p:sldId id="275" r:id="rId37"/>
    <p:sldId id="302" r:id="rId38"/>
    <p:sldId id="276" r:id="rId39"/>
    <p:sldId id="277" r:id="rId40"/>
    <p:sldId id="278" r:id="rId4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96" autoAdjust="0"/>
    <p:restoredTop sz="86467" autoAdjust="0"/>
  </p:normalViewPr>
  <p:slideViewPr>
    <p:cSldViewPr>
      <p:cViewPr varScale="1">
        <p:scale>
          <a:sx n="101" d="100"/>
          <a:sy n="101" d="100"/>
        </p:scale>
        <p:origin x="-19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2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16"/>
    </p:cViewPr>
  </p:sorterViewPr>
  <p:notesViewPr>
    <p:cSldViewPr>
      <p:cViewPr varScale="1">
        <p:scale>
          <a:sx n="56" d="100"/>
          <a:sy n="56" d="100"/>
        </p:scale>
        <p:origin x="-258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27.wmf"/><Relationship Id="rId4" Type="http://schemas.openxmlformats.org/officeDocument/2006/relationships/image" Target="../media/image5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4" Type="http://schemas.openxmlformats.org/officeDocument/2006/relationships/image" Target="../media/image67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BE704-843B-495B-93F4-018D1FA4FC65}" type="datetimeFigureOut">
              <a:rPr lang="ru-RU" smtClean="0"/>
              <a:pPr/>
              <a:t>16.10.2024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F293B7-D1FA-47AE-930E-4A0A5F31BB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8155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orbel" pitchFamily="34" charset="0"/>
              </a:defRPr>
            </a:lvl1pPr>
          </a:lstStyle>
          <a:p>
            <a:endParaRPr lang="ru-RU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rbel" pitchFamily="34" charset="0"/>
              </a:defRPr>
            </a:lvl1pPr>
          </a:lstStyle>
          <a:p>
            <a:fld id="{6943BD0E-9EAB-4E41-BF6E-1075038FA49C}" type="datetimeFigureOut">
              <a:rPr lang="ru-RU"/>
              <a:pPr/>
              <a:t>16.10.2024</a:t>
            </a:fld>
            <a:endParaRPr lang="ru-RU"/>
          </a:p>
        </p:txBody>
      </p:sp>
      <p:sp>
        <p:nvSpPr>
          <p:cNvPr id="153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53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rbel" pitchFamily="34" charset="0"/>
              </a:defRPr>
            </a:lvl1pPr>
          </a:lstStyle>
          <a:p>
            <a:endParaRPr lang="ru-RU"/>
          </a:p>
        </p:txBody>
      </p:sp>
      <p:sp>
        <p:nvSpPr>
          <p:cNvPr id="153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rbel" pitchFamily="34" charset="0"/>
              </a:defRPr>
            </a:lvl1pPr>
          </a:lstStyle>
          <a:p>
            <a:fld id="{B64A8A1A-BDAF-41FF-8619-B15C6EDFEE6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7447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A8A1A-BDAF-41FF-8619-B15C6EDFEE67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A8A1A-BDAF-41FF-8619-B15C6EDFEE67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A8A1A-BDAF-41FF-8619-B15C6EDFEE67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A8A1A-BDAF-41FF-8619-B15C6EDFEE67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A8A1A-BDAF-41FF-8619-B15C6EDFEE67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A8A1A-BDAF-41FF-8619-B15C6EDFEE67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A8A1A-BDAF-41FF-8619-B15C6EDFEE67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922DBB-8B66-4248-881C-EA2BFCB2D16F}" type="datetimeFigureOut">
              <a:rPr lang="ru-RU"/>
              <a:pPr>
                <a:defRPr/>
              </a:pPr>
              <a:t>16.10.2024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11E00D-E8DA-485D-AD6E-C0738A6E8E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B9B5A-BEA3-440F-B6F9-3C111C323C2B}" type="datetimeFigureOut">
              <a:rPr lang="ru-RU"/>
              <a:pPr>
                <a:defRPr/>
              </a:pPr>
              <a:t>16.10.2024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419F7-992B-45D6-BAD8-2BA9C8912D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97332-6550-4BA6-8B75-CEEEB8C926C2}" type="datetimeFigureOut">
              <a:rPr lang="ru-RU"/>
              <a:pPr>
                <a:defRPr/>
              </a:pPr>
              <a:t>16.10.2024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EA20B-1E97-4791-B180-D994BFFA3E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B43A4-CB12-48D9-B072-A9F1429AB2A2}" type="datetimeFigureOut">
              <a:rPr lang="ru-RU"/>
              <a:pPr>
                <a:defRPr/>
              </a:pPr>
              <a:t>16.10.2024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2BEF9-5355-45EF-9E3B-5593F7A9ED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23B5857-1FD0-48BC-8250-FF696349C563}" type="datetimeFigureOut">
              <a:rPr lang="ru-RU"/>
              <a:pPr>
                <a:defRPr/>
              </a:pPr>
              <a:t>16.10.2024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FA036C-F3B7-4C02-9178-6C84E5F20E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5E51-5F89-421D-8311-B70B706C6DBC}" type="datetimeFigureOut">
              <a:rPr lang="ru-RU"/>
              <a:pPr>
                <a:defRPr/>
              </a:pPr>
              <a:t>16.10.2024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31D2E-6F1C-4CDB-8957-248D4E71D9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6C0EE0-42EA-408D-BD39-1E7FF2279D07}" type="datetimeFigureOut">
              <a:rPr lang="ru-RU"/>
              <a:pPr>
                <a:defRPr/>
              </a:pPr>
              <a:t>16.10.2024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0287CA-4125-41DE-BBBD-DCE2B5325D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9E4FE-E071-4CB3-B723-10FEA092674E}" type="datetimeFigureOut">
              <a:rPr lang="ru-RU"/>
              <a:pPr>
                <a:defRPr/>
              </a:pPr>
              <a:t>16.10.2024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164BC-A0A6-4733-B7ED-E41DD46C33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59B338-D372-4ED0-89AD-C91FDFF71955}" type="datetimeFigureOut">
              <a:rPr lang="ru-RU"/>
              <a:pPr>
                <a:defRPr/>
              </a:pPr>
              <a:t>16.10.2024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F0D804-4C18-40BE-9D08-63EA2A4F46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B6D2B51-9703-4021-8295-9ED650261C81}" type="datetimeFigureOut">
              <a:rPr lang="ru-RU"/>
              <a:pPr>
                <a:defRPr/>
              </a:pPr>
              <a:t>16.10.2024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830BDE0-4420-4324-BCE0-D36CC2BA4A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Блок-схема: процесс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2D69A2-70EA-4530-B095-A4929A85008A}" type="datetimeFigureOut">
              <a:rPr lang="ru-RU"/>
              <a:pPr>
                <a:defRPr/>
              </a:pPr>
              <a:t>16.10.2024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73518C-6636-409D-9E7C-8D80EBD4A5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8728672-47D6-4B91-BD32-EFC4A3DCCC6D}" type="datetimeFigureOut">
              <a:rPr lang="ru-RU"/>
              <a:pPr>
                <a:defRPr/>
              </a:pPr>
              <a:t>16.10.2024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2BD3508-2E26-449D-82A0-C537224B57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9" r:id="rId3"/>
    <p:sldLayoutId id="2147483706" r:id="rId4"/>
    <p:sldLayoutId id="2147483710" r:id="rId5"/>
    <p:sldLayoutId id="2147483705" r:id="rId6"/>
    <p:sldLayoutId id="2147483711" r:id="rId7"/>
    <p:sldLayoutId id="2147483712" r:id="rId8"/>
    <p:sldLayoutId id="2147483713" r:id="rId9"/>
    <p:sldLayoutId id="2147483704" r:id="rId10"/>
    <p:sldLayoutId id="214748370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17.bin"/><Relationship Id="rId18" Type="http://schemas.openxmlformats.org/officeDocument/2006/relationships/image" Target="../media/image29.wmf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8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8.bin"/><Relationship Id="rId10" Type="http://schemas.openxmlformats.org/officeDocument/2006/relationships/image" Target="../media/image25.wmf"/><Relationship Id="rId4" Type="http://schemas.openxmlformats.org/officeDocument/2006/relationships/image" Target="../media/image30.jpeg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27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33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4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47.wmf"/><Relationship Id="rId4" Type="http://schemas.openxmlformats.org/officeDocument/2006/relationships/oleObject" Target="../embeddings/oleObject25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48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50.wmf"/><Relationship Id="rId5" Type="http://schemas.openxmlformats.org/officeDocument/2006/relationships/image" Target="../media/image27.wmf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6.bin"/><Relationship Id="rId9" Type="http://schemas.openxmlformats.org/officeDocument/2006/relationships/image" Target="../media/image49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52.wmf"/><Relationship Id="rId4" Type="http://schemas.openxmlformats.org/officeDocument/2006/relationships/oleObject" Target="../embeddings/oleObject30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54.wmf"/><Relationship Id="rId4" Type="http://schemas.openxmlformats.org/officeDocument/2006/relationships/oleObject" Target="../embeddings/oleObject3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58.wmf"/><Relationship Id="rId4" Type="http://schemas.openxmlformats.org/officeDocument/2006/relationships/oleObject" Target="../embeddings/oleObject32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59.wmf"/><Relationship Id="rId4" Type="http://schemas.openxmlformats.org/officeDocument/2006/relationships/oleObject" Target="../embeddings/oleObject33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notesSlide" Target="../notesSlides/notesSlide32.xml"/><Relationship Id="rId7" Type="http://schemas.openxmlformats.org/officeDocument/2006/relationships/image" Target="../media/image6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60.wmf"/><Relationship Id="rId4" Type="http://schemas.openxmlformats.org/officeDocument/2006/relationships/oleObject" Target="../embeddings/oleObject34.bin"/><Relationship Id="rId9" Type="http://schemas.openxmlformats.org/officeDocument/2006/relationships/image" Target="../media/image62.w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63.wmf"/><Relationship Id="rId4" Type="http://schemas.openxmlformats.org/officeDocument/2006/relationships/oleObject" Target="../embeddings/oleObject37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13" Type="http://schemas.openxmlformats.org/officeDocument/2006/relationships/image" Target="../media/image67.wmf"/><Relationship Id="rId3" Type="http://schemas.openxmlformats.org/officeDocument/2006/relationships/notesSlide" Target="../notesSlides/notesSlide35.xml"/><Relationship Id="rId7" Type="http://schemas.openxmlformats.org/officeDocument/2006/relationships/image" Target="../media/image64.wmf"/><Relationship Id="rId12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38.bin"/><Relationship Id="rId11" Type="http://schemas.openxmlformats.org/officeDocument/2006/relationships/image" Target="../media/image66.wmf"/><Relationship Id="rId5" Type="http://schemas.openxmlformats.org/officeDocument/2006/relationships/image" Target="../media/image69.png"/><Relationship Id="rId10" Type="http://schemas.openxmlformats.org/officeDocument/2006/relationships/oleObject" Target="../embeddings/oleObject40.bin"/><Relationship Id="rId4" Type="http://schemas.openxmlformats.org/officeDocument/2006/relationships/image" Target="../media/image68.png"/><Relationship Id="rId9" Type="http://schemas.openxmlformats.org/officeDocument/2006/relationships/image" Target="../media/image65.wmf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notesSlide" Target="../notesSlides/notesSlide36.xml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73.png"/><Relationship Id="rId5" Type="http://schemas.openxmlformats.org/officeDocument/2006/relationships/image" Target="../media/image72.png"/><Relationship Id="rId4" Type="http://schemas.openxmlformats.org/officeDocument/2006/relationships/image" Target="../media/image71.jpe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3" Type="http://schemas.openxmlformats.org/officeDocument/2006/relationships/image" Target="../media/image74.jpeg"/><Relationship Id="rId7" Type="http://schemas.openxmlformats.org/officeDocument/2006/relationships/image" Target="../media/image78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7.jpeg"/><Relationship Id="rId5" Type="http://schemas.openxmlformats.org/officeDocument/2006/relationships/image" Target="../media/image76.jpeg"/><Relationship Id="rId4" Type="http://schemas.openxmlformats.org/officeDocument/2006/relationships/image" Target="../media/image75.jpeg"/><Relationship Id="rId9" Type="http://schemas.openxmlformats.org/officeDocument/2006/relationships/image" Target="../media/image8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9.wmf"/><Relationship Id="rId4" Type="http://schemas.openxmlformats.org/officeDocument/2006/relationships/image" Target="../media/image21.jpeg"/><Relationship Id="rId9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674018"/>
            <a:ext cx="8267135" cy="27392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Повторение основных понятий </a:t>
            </a:r>
          </a:p>
          <a:p>
            <a:pPr algn="ctr"/>
            <a:r>
              <a:rPr lang="ru-RU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кинематики</a:t>
            </a:r>
          </a:p>
          <a:p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класс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87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Криволинейное движение тел с ускорением свободного падения.</a:t>
            </a:r>
            <a:endParaRPr lang="ru-RU" dirty="0"/>
          </a:p>
        </p:txBody>
      </p:sp>
      <p:pic>
        <p:nvPicPr>
          <p:cNvPr id="4" name="Содержимое 3" descr="lec1_1_5-2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75656" y="1628800"/>
            <a:ext cx="5976664" cy="3215705"/>
          </a:xfrm>
        </p:spPr>
      </p:pic>
      <p:sp>
        <p:nvSpPr>
          <p:cNvPr id="5" name="Прямоугольник 4"/>
          <p:cNvSpPr/>
          <p:nvPr/>
        </p:nvSpPr>
        <p:spPr>
          <a:xfrm>
            <a:off x="1043608" y="5013176"/>
            <a:ext cx="77768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Тело одновременно участвует в двух движениях: равномерном прямолинейном по горизонтали вдоль оси ОХ и  сначала – в равнозамедленном движении вверх с убывающей по модулю скоростью до высшей точки подъема, а затем в свободном падении вниз без начальной скорости вдоль оси О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Криволинейное движение тел с ускорением свободного падения.</a:t>
            </a:r>
            <a:endParaRPr lang="ru-RU" dirty="0"/>
          </a:p>
        </p:txBody>
      </p:sp>
      <p:pic>
        <p:nvPicPr>
          <p:cNvPr id="4" name="Содержимое 3" descr="Img_T-08-001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1043608" y="1556792"/>
            <a:ext cx="4896544" cy="3278807"/>
          </a:xfrm>
        </p:spPr>
      </p:pic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6304537" y="1844824"/>
          <a:ext cx="2443927" cy="647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151" name="Формула" r:id="rId5" imgW="863280" imgH="228600" progId="Equation.3">
                  <p:embed/>
                </p:oleObj>
              </mc:Choice>
              <mc:Fallback>
                <p:oleObj name="Формула" r:id="rId5" imgW="8632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4537" y="1844824"/>
                        <a:ext cx="2443927" cy="6475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6281242" y="2564904"/>
          <a:ext cx="2539230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152" name="Формула" r:id="rId7" imgW="850680" imgH="241200" progId="Equation.3">
                  <p:embed/>
                </p:oleObj>
              </mc:Choice>
              <mc:Fallback>
                <p:oleObj name="Формула" r:id="rId7" imgW="85068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1242" y="2564904"/>
                        <a:ext cx="2539230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6372200" y="3284984"/>
          <a:ext cx="1640185" cy="7200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153" name="Формула" r:id="rId9" imgW="520560" imgH="228600" progId="Equation.3">
                  <p:embed/>
                </p:oleObj>
              </mc:Choice>
              <mc:Fallback>
                <p:oleObj name="Формула" r:id="rId9" imgW="52056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00" y="3284984"/>
                        <a:ext cx="1640185" cy="7200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1587668" y="4869160"/>
          <a:ext cx="3560396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154" name="Формула" r:id="rId11" imgW="1130040" imgH="228600" progId="Equation.3">
                  <p:embed/>
                </p:oleObj>
              </mc:Choice>
              <mc:Fallback>
                <p:oleObj name="Формула" r:id="rId11" imgW="113004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668" y="4869160"/>
                        <a:ext cx="3560396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1403648" y="5445224"/>
          <a:ext cx="3600400" cy="1261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155" name="Формула" r:id="rId13" imgW="1231560" imgH="431640" progId="Equation.3">
                  <p:embed/>
                </p:oleObj>
              </mc:Choice>
              <mc:Fallback>
                <p:oleObj name="Формула" r:id="rId13" imgW="123156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5445224"/>
                        <a:ext cx="3600400" cy="12619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5580112" y="5445225"/>
          <a:ext cx="3253449" cy="11929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156" name="Формула" r:id="rId15" imgW="1143000" imgH="419040" progId="Equation.3">
                  <p:embed/>
                </p:oleObj>
              </mc:Choice>
              <mc:Fallback>
                <p:oleObj name="Формула" r:id="rId15" imgW="1143000" imgH="419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5445225"/>
                        <a:ext cx="3253449" cy="11929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6168177" y="4149080"/>
          <a:ext cx="2760307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157" name="Формула" r:id="rId17" imgW="876240" imgH="228600" progId="Equation.3">
                  <p:embed/>
                </p:oleObj>
              </mc:Choice>
              <mc:Fallback>
                <p:oleObj name="Формула" r:id="rId17" imgW="87624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8177" y="4149080"/>
                        <a:ext cx="2760307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  <a:t>Относительность движения</a:t>
            </a:r>
            <a:endParaRPr lang="ru-RU" dirty="0"/>
          </a:p>
        </p:txBody>
      </p:sp>
      <p:pic>
        <p:nvPicPr>
          <p:cNvPr id="257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1680" y="1268760"/>
            <a:ext cx="5678789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7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071043" y="4149080"/>
            <a:ext cx="78934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Характеристики механического движения относительны, т.е. траектория, координата, скорость, перемещение могут быть различными в разных системах отсчета. Например, движение лодки рассматривается в системе отсчета, связанной с берегом и с плотом. Скорость и перемещение лодки относительно берега определяются по формулам:</a:t>
            </a:r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1306226" y="5733256"/>
          <a:ext cx="2545694" cy="816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36" name="Формула" r:id="rId5" imgW="672840" imgH="215640" progId="Equation.3">
                  <p:embed/>
                </p:oleObj>
              </mc:Choice>
              <mc:Fallback>
                <p:oleObj name="Формула" r:id="rId5" imgW="67284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6226" y="5733256"/>
                        <a:ext cx="2545694" cy="8165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5004048" y="5733256"/>
          <a:ext cx="2541460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37" name="Формула" r:id="rId7" imgW="634680" imgH="215640" progId="Equation.3">
                  <p:embed/>
                </p:oleObj>
              </mc:Choice>
              <mc:Fallback>
                <p:oleObj name="Формула" r:id="rId7" imgW="63468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5733256"/>
                        <a:ext cx="2541460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  <a:t>Относительность движения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868144" y="1340768"/>
            <a:ext cx="26431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4000" b="1" dirty="0" smtClean="0">
                <a:latin typeface="Times New Roman"/>
                <a:cs typeface="Times New Roman"/>
              </a:rPr>
              <a:t>υ</a:t>
            </a:r>
            <a:r>
              <a:rPr lang="en-US" sz="3200" b="1" baseline="-25000" dirty="0" smtClean="0">
                <a:latin typeface="Gill Sans MT" pitchFamily="34" charset="0"/>
              </a:rPr>
              <a:t>21</a:t>
            </a:r>
            <a:r>
              <a:rPr lang="en-US" sz="3200" b="1" dirty="0" smtClean="0">
                <a:latin typeface="Gill Sans MT" pitchFamily="34" charset="0"/>
              </a:rPr>
              <a:t> </a:t>
            </a:r>
            <a:r>
              <a:rPr lang="en-US" sz="3200" b="1" dirty="0">
                <a:latin typeface="Gill Sans MT" pitchFamily="34" charset="0"/>
              </a:rPr>
              <a:t>= </a:t>
            </a:r>
            <a:r>
              <a:rPr lang="el-GR" sz="4000" b="1" dirty="0" smtClean="0">
                <a:latin typeface="Times New Roman"/>
                <a:cs typeface="Times New Roman"/>
              </a:rPr>
              <a:t>υ</a:t>
            </a:r>
            <a:r>
              <a:rPr lang="en-US" sz="3200" b="1" baseline="-25000" dirty="0" smtClean="0">
                <a:latin typeface="Gill Sans MT" pitchFamily="34" charset="0"/>
              </a:rPr>
              <a:t>2</a:t>
            </a:r>
            <a:r>
              <a:rPr lang="en-US" sz="3200" b="1" dirty="0" smtClean="0">
                <a:latin typeface="Gill Sans MT" pitchFamily="34" charset="0"/>
              </a:rPr>
              <a:t> </a:t>
            </a:r>
            <a:r>
              <a:rPr lang="en-US" sz="3200" b="1" dirty="0">
                <a:latin typeface="Gill Sans MT" pitchFamily="34" charset="0"/>
              </a:rPr>
              <a:t>– </a:t>
            </a:r>
            <a:r>
              <a:rPr lang="el-GR" sz="4000" b="1" dirty="0" smtClean="0">
                <a:latin typeface="Times New Roman"/>
                <a:cs typeface="Times New Roman"/>
              </a:rPr>
              <a:t>υ</a:t>
            </a:r>
            <a:r>
              <a:rPr lang="en-US" sz="3200" b="1" baseline="-25000" dirty="0" smtClean="0">
                <a:latin typeface="Gill Sans MT" pitchFamily="34" charset="0"/>
              </a:rPr>
              <a:t>1</a:t>
            </a:r>
            <a:endParaRPr lang="ru-RU" sz="3200" b="1" baseline="-25000" dirty="0" smtClean="0">
              <a:latin typeface="Gill Sans MT" pitchFamily="34" charset="0"/>
            </a:endParaRPr>
          </a:p>
        </p:txBody>
      </p:sp>
      <p:pic>
        <p:nvPicPr>
          <p:cNvPr id="53256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4438" y="1285875"/>
            <a:ext cx="360045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7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4438" y="2286000"/>
            <a:ext cx="352425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9" name="Picture 1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28750" y="3286125"/>
            <a:ext cx="314325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8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5512606" y="4009380"/>
          <a:ext cx="3091842" cy="9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996" name="Формула" r:id="rId7" imgW="927000" imgH="279360" progId="Equation.3">
                  <p:embed/>
                </p:oleObj>
              </mc:Choice>
              <mc:Fallback>
                <p:oleObj name="Формула" r:id="rId7" imgW="927000" imgH="27936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2606" y="4009380"/>
                        <a:ext cx="3091842" cy="931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868144" y="2348880"/>
            <a:ext cx="26431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4000" b="1" dirty="0" smtClean="0">
                <a:latin typeface="Times New Roman"/>
                <a:cs typeface="Times New Roman"/>
              </a:rPr>
              <a:t>υ</a:t>
            </a:r>
            <a:r>
              <a:rPr lang="en-US" sz="3200" b="1" baseline="-25000" dirty="0" smtClean="0">
                <a:latin typeface="Gill Sans MT" pitchFamily="34" charset="0"/>
              </a:rPr>
              <a:t>21</a:t>
            </a:r>
            <a:r>
              <a:rPr lang="en-US" sz="3200" b="1" dirty="0" smtClean="0">
                <a:latin typeface="Gill Sans MT" pitchFamily="34" charset="0"/>
              </a:rPr>
              <a:t> </a:t>
            </a:r>
            <a:r>
              <a:rPr lang="en-US" sz="3200" b="1" dirty="0">
                <a:latin typeface="Gill Sans MT" pitchFamily="34" charset="0"/>
              </a:rPr>
              <a:t>= </a:t>
            </a:r>
            <a:r>
              <a:rPr lang="el-GR" sz="4000" b="1" dirty="0" smtClean="0">
                <a:latin typeface="Times New Roman"/>
                <a:cs typeface="Times New Roman"/>
              </a:rPr>
              <a:t>υ</a:t>
            </a:r>
            <a:r>
              <a:rPr lang="en-US" sz="3200" b="1" baseline="-25000" dirty="0" smtClean="0">
                <a:latin typeface="Gill Sans MT" pitchFamily="34" charset="0"/>
              </a:rPr>
              <a:t>2</a:t>
            </a:r>
            <a:r>
              <a:rPr lang="en-US" sz="3200" b="1" dirty="0" smtClean="0">
                <a:latin typeface="Gill Sans MT" pitchFamily="34" charset="0"/>
              </a:rPr>
              <a:t> </a:t>
            </a:r>
            <a:r>
              <a:rPr lang="ru-RU" sz="3200" b="1" dirty="0" smtClean="0">
                <a:latin typeface="Gill Sans MT" pitchFamily="34" charset="0"/>
              </a:rPr>
              <a:t>+</a:t>
            </a:r>
            <a:r>
              <a:rPr lang="en-US" sz="3200" b="1" dirty="0" smtClean="0">
                <a:latin typeface="Gill Sans MT" pitchFamily="34" charset="0"/>
              </a:rPr>
              <a:t> </a:t>
            </a:r>
            <a:r>
              <a:rPr lang="el-GR" sz="4000" b="1" dirty="0" smtClean="0">
                <a:latin typeface="Times New Roman"/>
                <a:cs typeface="Times New Roman"/>
              </a:rPr>
              <a:t>υ</a:t>
            </a:r>
            <a:r>
              <a:rPr lang="en-US" sz="3200" b="1" baseline="-25000" dirty="0" smtClean="0">
                <a:latin typeface="Gill Sans MT" pitchFamily="34" charset="0"/>
              </a:rPr>
              <a:t>1</a:t>
            </a:r>
            <a:endParaRPr lang="ru-RU" sz="3200" b="1" baseline="-25000" dirty="0" smtClean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3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1925" y="1849438"/>
            <a:ext cx="7407275" cy="17526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200" b="1" dirty="0" smtClean="0"/>
              <a:t>Подборка заданий по кинематике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200" b="1" dirty="0" smtClean="0"/>
              <a:t>(из заданий </a:t>
            </a:r>
            <a:r>
              <a:rPr lang="ru-RU" sz="3200" b="1" dirty="0" smtClean="0"/>
              <a:t>ЕГЭ)</a:t>
            </a:r>
            <a:endParaRPr lang="ru-RU" sz="32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Рассмотрим задачи:</a:t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1143000" y="142875"/>
            <a:ext cx="7543800" cy="312896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</a:rPr>
              <a:t>1. </a:t>
            </a:r>
            <a:r>
              <a:rPr lang="ru-RU" sz="3600" dirty="0" smtClean="0">
                <a:solidFill>
                  <a:schemeClr val="tx2">
                    <a:satMod val="130000"/>
                  </a:schemeClr>
                </a:solidFill>
              </a:rPr>
              <a:t>На рисунках представлены графики зависимости координаты от времени для четырех прямолинейно движущихся тел. Какое из тел движется с наибольшей скоростью? </a:t>
            </a:r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0" y="3500438"/>
            <a:ext cx="5519738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01516" y="3501008"/>
            <a:ext cx="197454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6256" y="3501007"/>
            <a:ext cx="1944216" cy="1432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1043608" y="228600"/>
            <a:ext cx="7871792" cy="3271838"/>
          </a:xfrm>
        </p:spPr>
        <p:txBody>
          <a:bodyPr>
            <a:normAutofit fontScale="90000"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</a:rPr>
              <a:t>2.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 Тело движется по окружности по часовой стрелке. Какой из изображенных векторов совпадает по направлению с вектором скорости в точке А? 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5357813" y="3857625"/>
            <a:ext cx="2071687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Bookman Old Style" pitchFamily="18" charset="0"/>
              <a:buAutoNum type="arabicPeriod"/>
            </a:pPr>
            <a:r>
              <a:rPr lang="ru-RU" sz="3200" b="1">
                <a:latin typeface="Corbel" pitchFamily="34" charset="0"/>
              </a:rPr>
              <a:t>1</a:t>
            </a:r>
          </a:p>
          <a:p>
            <a:pPr marL="342900" indent="-342900">
              <a:buFont typeface="Bookman Old Style" pitchFamily="18" charset="0"/>
              <a:buAutoNum type="arabicPeriod"/>
            </a:pPr>
            <a:r>
              <a:rPr lang="ru-RU" sz="3200" b="1">
                <a:latin typeface="Corbel" pitchFamily="34" charset="0"/>
              </a:rPr>
              <a:t>2</a:t>
            </a:r>
          </a:p>
          <a:p>
            <a:pPr marL="342900" indent="-342900">
              <a:buFont typeface="Bookman Old Style" pitchFamily="18" charset="0"/>
              <a:buAutoNum type="arabicPeriod"/>
            </a:pPr>
            <a:r>
              <a:rPr lang="ru-RU" sz="3200" b="1">
                <a:latin typeface="Corbel" pitchFamily="34" charset="0"/>
              </a:rPr>
              <a:t>3</a:t>
            </a:r>
          </a:p>
          <a:p>
            <a:pPr marL="342900" indent="-342900">
              <a:buFont typeface="Bookman Old Style" pitchFamily="18" charset="0"/>
              <a:buAutoNum type="arabicPeriod"/>
            </a:pPr>
            <a:r>
              <a:rPr lang="ru-RU" sz="3200" b="1">
                <a:latin typeface="Corbel" pitchFamily="34" charset="0"/>
              </a:rPr>
              <a:t>4</a:t>
            </a:r>
            <a:endParaRPr lang="ru-RU" sz="3200">
              <a:latin typeface="Corbel" pitchFamily="34" charset="0"/>
            </a:endParaRPr>
          </a:p>
        </p:txBody>
      </p:sp>
      <p:pic>
        <p:nvPicPr>
          <p:cNvPr id="6144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88" y="3429000"/>
            <a:ext cx="2895600" cy="286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1071563" y="228601"/>
            <a:ext cx="7843837" cy="226429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FF0000"/>
                </a:solidFill>
              </a:rPr>
              <a:t>3.</a:t>
            </a: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  <a:t> Используя график зависимости скорости движения тела от времени, определите скорость тела в конце 5-ой секунды, считая, что характер движения тела не изменяется.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652120" y="1894180"/>
            <a:ext cx="237626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latin typeface="+mn-lt"/>
              <a:cs typeface="+mn-cs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200" dirty="0">
                <a:latin typeface="+mn-lt"/>
                <a:cs typeface="+mn-cs"/>
              </a:rPr>
              <a:t>9 м</a:t>
            </a:r>
            <a:r>
              <a:rPr lang="en-US" sz="3200" dirty="0">
                <a:latin typeface="+mn-lt"/>
                <a:cs typeface="+mn-cs"/>
              </a:rPr>
              <a:t>/</a:t>
            </a:r>
            <a:r>
              <a:rPr lang="ru-RU" sz="3200" dirty="0">
                <a:latin typeface="+mn-lt"/>
                <a:cs typeface="+mn-cs"/>
              </a:rPr>
              <a:t>с </a:t>
            </a:r>
            <a:endParaRPr lang="en-US" sz="3200" dirty="0">
              <a:latin typeface="+mn-lt"/>
              <a:cs typeface="+mn-cs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200" dirty="0">
                <a:latin typeface="+mn-lt"/>
                <a:cs typeface="+mn-cs"/>
              </a:rPr>
              <a:t>10 м</a:t>
            </a:r>
            <a:r>
              <a:rPr lang="en-US" sz="3200" dirty="0">
                <a:latin typeface="+mn-lt"/>
                <a:cs typeface="+mn-cs"/>
              </a:rPr>
              <a:t>/</a:t>
            </a:r>
            <a:r>
              <a:rPr lang="ru-RU" sz="3200" dirty="0">
                <a:latin typeface="+mn-lt"/>
                <a:cs typeface="+mn-cs"/>
              </a:rPr>
              <a:t>с </a:t>
            </a:r>
            <a:endParaRPr lang="en-US" sz="3200" dirty="0">
              <a:latin typeface="+mn-lt"/>
              <a:cs typeface="+mn-cs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200" dirty="0">
                <a:latin typeface="+mn-lt"/>
                <a:cs typeface="+mn-cs"/>
              </a:rPr>
              <a:t>12 м</a:t>
            </a:r>
            <a:r>
              <a:rPr lang="en-US" sz="3200" dirty="0">
                <a:latin typeface="+mn-lt"/>
                <a:cs typeface="+mn-cs"/>
              </a:rPr>
              <a:t>/</a:t>
            </a:r>
            <a:r>
              <a:rPr lang="ru-RU" sz="3200" dirty="0">
                <a:latin typeface="+mn-lt"/>
                <a:cs typeface="+mn-cs"/>
              </a:rPr>
              <a:t>с </a:t>
            </a:r>
            <a:endParaRPr lang="en-US" sz="3200" dirty="0">
              <a:latin typeface="+mn-lt"/>
              <a:cs typeface="+mn-cs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200" dirty="0">
                <a:latin typeface="+mn-lt"/>
                <a:cs typeface="+mn-cs"/>
              </a:rPr>
              <a:t>14 м</a:t>
            </a:r>
            <a:r>
              <a:rPr lang="en-US" sz="3200" dirty="0">
                <a:latin typeface="+mn-lt"/>
                <a:cs typeface="+mn-cs"/>
              </a:rPr>
              <a:t>/</a:t>
            </a:r>
            <a:r>
              <a:rPr lang="ru-RU" sz="3200" dirty="0">
                <a:latin typeface="+mn-lt"/>
                <a:cs typeface="+mn-cs"/>
              </a:rPr>
              <a:t>с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+mn-lt"/>
                <a:cs typeface="+mn-cs"/>
              </a:rPr>
              <a:t>	</a:t>
            </a:r>
          </a:p>
        </p:txBody>
      </p:sp>
      <p:pic>
        <p:nvPicPr>
          <p:cNvPr id="6246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9" y="2348880"/>
            <a:ext cx="3168352" cy="2374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956484" y="4725144"/>
          <a:ext cx="3479612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75" name="Формула" r:id="rId5" imgW="1358640" imgH="393480" progId="Equation.3">
                  <p:embed/>
                </p:oleObj>
              </mc:Choice>
              <mc:Fallback>
                <p:oleObj name="Формула" r:id="rId5" imgW="1358640" imgH="3934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6484" y="4725144"/>
                        <a:ext cx="3479612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910026" y="5733256"/>
          <a:ext cx="4390166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76" name="Формула" r:id="rId7" imgW="1714320" imgH="393480" progId="Equation.3">
                  <p:embed/>
                </p:oleObj>
              </mc:Choice>
              <mc:Fallback>
                <p:oleObj name="Формула" r:id="rId7" imgW="171432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0026" y="5733256"/>
                        <a:ext cx="4390166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1214438" y="228600"/>
            <a:ext cx="7700962" cy="334327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</a:rPr>
              <a:t>4.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ru-RU" sz="3600" dirty="0" smtClean="0">
                <a:solidFill>
                  <a:schemeClr val="tx2">
                    <a:satMod val="130000"/>
                  </a:schemeClr>
                </a:solidFill>
              </a:rPr>
              <a:t>Диск радиуса R вращается вокруг оси, проходящей</a:t>
            </a:r>
            <a:r>
              <a:rPr lang="en-US" sz="36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ru-RU" sz="3600" dirty="0" smtClean="0">
                <a:solidFill>
                  <a:schemeClr val="tx2">
                    <a:satMod val="130000"/>
                  </a:schemeClr>
                </a:solidFill>
              </a:rPr>
              <a:t>через точку О (см. рисунок). Чему равен путь </a:t>
            </a:r>
            <a:r>
              <a:rPr lang="ru-RU" sz="3600" i="1" dirty="0" smtClean="0">
                <a:solidFill>
                  <a:schemeClr val="tx2">
                    <a:satMod val="130000"/>
                  </a:schemeClr>
                </a:solidFill>
              </a:rPr>
              <a:t>L </a:t>
            </a:r>
            <a:r>
              <a:rPr lang="ru-RU" sz="3600" dirty="0" smtClean="0">
                <a:solidFill>
                  <a:schemeClr val="tx2">
                    <a:satMod val="130000"/>
                  </a:schemeClr>
                </a:solidFill>
              </a:rPr>
              <a:t>и</a:t>
            </a:r>
            <a:r>
              <a:rPr lang="en-US" sz="36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ru-RU" sz="3600" dirty="0" smtClean="0">
                <a:solidFill>
                  <a:schemeClr val="tx2">
                    <a:satMod val="130000"/>
                  </a:schemeClr>
                </a:solidFill>
              </a:rPr>
              <a:t>модуль перемещения </a:t>
            </a:r>
            <a:r>
              <a:rPr lang="ru-RU" sz="3600" i="1" dirty="0" smtClean="0">
                <a:solidFill>
                  <a:schemeClr val="tx2">
                    <a:satMod val="130000"/>
                  </a:schemeClr>
                </a:solidFill>
              </a:rPr>
              <a:t>S </a:t>
            </a:r>
            <a:r>
              <a:rPr lang="ru-RU" sz="3600" dirty="0" smtClean="0">
                <a:solidFill>
                  <a:schemeClr val="tx2">
                    <a:satMod val="130000"/>
                  </a:schemeClr>
                </a:solidFill>
              </a:rPr>
              <a:t>точки</a:t>
            </a:r>
            <a:r>
              <a:rPr lang="ru-RU" sz="3600" i="1" dirty="0" smtClean="0">
                <a:solidFill>
                  <a:schemeClr val="tx2">
                    <a:satMod val="130000"/>
                  </a:schemeClr>
                </a:solidFill>
              </a:rPr>
              <a:t> А </a:t>
            </a:r>
            <a:r>
              <a:rPr lang="ru-RU" sz="3600" dirty="0" smtClean="0">
                <a:solidFill>
                  <a:schemeClr val="tx2">
                    <a:satMod val="130000"/>
                  </a:schemeClr>
                </a:solidFill>
              </a:rPr>
              <a:t>при повороте диска на 180</a:t>
            </a:r>
            <a:r>
              <a:rPr lang="ru-RU" sz="3600" baseline="30000" dirty="0" smtClean="0">
                <a:solidFill>
                  <a:schemeClr val="tx2">
                    <a:satMod val="130000"/>
                  </a:schemeClr>
                </a:solidFill>
              </a:rPr>
              <a:t>0</a:t>
            </a:r>
            <a:r>
              <a:rPr lang="ru-RU" sz="3600" dirty="0" smtClean="0">
                <a:solidFill>
                  <a:schemeClr val="tx2">
                    <a:satMod val="130000"/>
                  </a:schemeClr>
                </a:solidFill>
              </a:rPr>
              <a:t> ?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429125" y="3857625"/>
            <a:ext cx="4572000" cy="25542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latin typeface="+mn-lt"/>
              <a:cs typeface="+mn-cs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3200" b="1" i="1" dirty="0">
                <a:latin typeface="Times New Roman" pitchFamily="18" charset="0"/>
                <a:cs typeface="Times New Roman" pitchFamily="18" charset="0"/>
              </a:rPr>
              <a:t>L = 2 R; S = π R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3200" b="1" i="1" dirty="0">
                <a:latin typeface="Times New Roman" pitchFamily="18" charset="0"/>
                <a:cs typeface="Times New Roman" pitchFamily="18" charset="0"/>
              </a:rPr>
              <a:t>L = π R; S = 2 R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3200" b="1" i="1" dirty="0">
                <a:latin typeface="Times New Roman" pitchFamily="18" charset="0"/>
                <a:cs typeface="Times New Roman" pitchFamily="18" charset="0"/>
              </a:rPr>
              <a:t>L = 0; S = 2π R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sz="3200" b="1" i="1" dirty="0">
                <a:latin typeface="Times New Roman" pitchFamily="18" charset="0"/>
                <a:cs typeface="Times New Roman" pitchFamily="18" charset="0"/>
              </a:rPr>
              <a:t>L = 2π R; S = 0 </a:t>
            </a:r>
            <a:r>
              <a:rPr lang="ru-RU" sz="3200" dirty="0">
                <a:latin typeface="+mn-lt"/>
                <a:cs typeface="+mn-cs"/>
              </a:rPr>
              <a:t>	</a:t>
            </a:r>
          </a:p>
        </p:txBody>
      </p:sp>
      <p:pic>
        <p:nvPicPr>
          <p:cNvPr id="6349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429000"/>
            <a:ext cx="2895600" cy="312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1143000" y="228601"/>
            <a:ext cx="7772400" cy="2336304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FF0000"/>
                </a:solidFill>
              </a:rPr>
              <a:t>5.</a:t>
            </a: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  <a:t> Тело начинает прямолинейное движение из состояния покоя, и его</a:t>
            </a:r>
            <a:r>
              <a:rPr lang="en-US" sz="32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  <a:t>ускорение меняется со временем так,</a:t>
            </a:r>
            <a:r>
              <a:rPr lang="en-US" sz="32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  <a:t>как показано на графике. Через 6 с</a:t>
            </a:r>
            <a:r>
              <a:rPr lang="en-US" sz="32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  <a:t>после начала движения модуль скорости</a:t>
            </a:r>
            <a:r>
              <a:rPr lang="en-US" sz="32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  <a:t>тела будет равен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6500813" y="2348880"/>
            <a:ext cx="2071687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buFont typeface="Gill Sans MT" pitchFamily="34" charset="0"/>
              <a:buAutoNum type="arabicPeriod"/>
            </a:pPr>
            <a:r>
              <a:rPr lang="ru-RU" sz="3200" dirty="0">
                <a:latin typeface="Corbel" pitchFamily="34" charset="0"/>
              </a:rPr>
              <a:t>0 м/с </a:t>
            </a:r>
            <a:endParaRPr lang="en-US" sz="3200" dirty="0">
              <a:latin typeface="Gill Sans MT" pitchFamily="34" charset="0"/>
            </a:endParaRPr>
          </a:p>
          <a:p>
            <a:pPr marL="514350" indent="-514350">
              <a:buFont typeface="Gill Sans MT" pitchFamily="34" charset="0"/>
              <a:buAutoNum type="arabicPeriod"/>
            </a:pPr>
            <a:r>
              <a:rPr lang="ru-RU" sz="3200" dirty="0">
                <a:latin typeface="Corbel" pitchFamily="34" charset="0"/>
              </a:rPr>
              <a:t>12 м/с</a:t>
            </a:r>
            <a:endParaRPr lang="en-US" sz="3200" dirty="0">
              <a:latin typeface="Gill Sans MT" pitchFamily="34" charset="0"/>
            </a:endParaRPr>
          </a:p>
          <a:p>
            <a:pPr marL="514350" indent="-514350">
              <a:buFont typeface="Gill Sans MT" pitchFamily="34" charset="0"/>
              <a:buAutoNum type="arabicPeriod"/>
            </a:pPr>
            <a:r>
              <a:rPr lang="ru-RU" sz="3200" dirty="0">
                <a:latin typeface="Corbel" pitchFamily="34" charset="0"/>
              </a:rPr>
              <a:t>8 м/с </a:t>
            </a:r>
            <a:endParaRPr lang="en-US" sz="3200" dirty="0">
              <a:latin typeface="Gill Sans MT" pitchFamily="34" charset="0"/>
            </a:endParaRPr>
          </a:p>
          <a:p>
            <a:pPr marL="514350" indent="-514350">
              <a:buFont typeface="Gill Sans MT" pitchFamily="34" charset="0"/>
              <a:buAutoNum type="arabicPeriod"/>
            </a:pPr>
            <a:r>
              <a:rPr lang="ru-RU" sz="3200" dirty="0">
                <a:latin typeface="Corbel" pitchFamily="34" charset="0"/>
              </a:rPr>
              <a:t>16 м/с</a:t>
            </a:r>
          </a:p>
        </p:txBody>
      </p:sp>
      <p:pic>
        <p:nvPicPr>
          <p:cNvPr id="6451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602623"/>
            <a:ext cx="3744416" cy="2377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043608" y="4941168"/>
            <a:ext cx="700025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 0 до 4 с движение равноускоренное: 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 = 2 </a:t>
            </a:r>
            <a:r>
              <a:rPr lang="en-US" sz="2000" b="1" baseline="30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4 = 8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м/с.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 4 до 8 с движение равномерное, т.е. скорость,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достигнув значения  8 м/с, перестанет изменяться.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344378" y="5859462"/>
            <a:ext cx="5256584" cy="998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ВИДЫ ДВИЖЕНИЯ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1115616" y="188640"/>
            <a:ext cx="4022725" cy="639762"/>
          </a:xfrm>
        </p:spPr>
        <p:txBody>
          <a:bodyPr>
            <a:normAutofit fontScale="70000" lnSpcReduction="20000"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/>
              <a:t>Прямолинейное </a:t>
            </a:r>
            <a:r>
              <a:rPr lang="ru-RU" b="1" i="1" dirty="0" smtClean="0">
                <a:solidFill>
                  <a:srgbClr val="FF0000"/>
                </a:solidFill>
              </a:rPr>
              <a:t>равномерное</a:t>
            </a:r>
            <a:r>
              <a:rPr lang="ru-RU" b="1" i="1" dirty="0" smtClean="0"/>
              <a:t> движение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4294967295"/>
          </p:nvPr>
        </p:nvSpPr>
        <p:spPr>
          <a:xfrm>
            <a:off x="5121275" y="328613"/>
            <a:ext cx="4022725" cy="639762"/>
          </a:xfrm>
        </p:spPr>
        <p:txBody>
          <a:bodyPr>
            <a:normAutofit fontScale="70000" lnSpcReduction="20000"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/>
              <a:t>Прямолинейное </a:t>
            </a:r>
            <a:r>
              <a:rPr lang="ru-RU" b="1" i="1" dirty="0" smtClean="0">
                <a:solidFill>
                  <a:srgbClr val="FF0000"/>
                </a:solidFill>
              </a:rPr>
              <a:t>равноускоренное</a:t>
            </a:r>
            <a:r>
              <a:rPr lang="ru-RU" b="1" i="1" dirty="0" smtClean="0"/>
              <a:t> движение</a:t>
            </a:r>
            <a:endParaRPr lang="ru-RU" dirty="0"/>
          </a:p>
        </p:txBody>
      </p:sp>
      <p:pic>
        <p:nvPicPr>
          <p:cNvPr id="30730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403648" y="1096169"/>
            <a:ext cx="2714625" cy="2940050"/>
          </a:xfrm>
          <a:ln w="9525">
            <a:noFill/>
            <a:prstDash val="solid"/>
          </a:ln>
        </p:spPr>
      </p:pic>
      <p:sp>
        <p:nvSpPr>
          <p:cNvPr id="30731" name="Прямоугольник 7"/>
          <p:cNvSpPr>
            <a:spLocks noChangeArrowheads="1"/>
          </p:cNvSpPr>
          <p:nvPr/>
        </p:nvSpPr>
        <p:spPr bwMode="auto">
          <a:xfrm>
            <a:off x="1043608" y="4057651"/>
            <a:ext cx="39290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latin typeface="Corbel" pitchFamily="34" charset="0"/>
              </a:rPr>
              <a:t>Закон прямолинейного </a:t>
            </a:r>
            <a:r>
              <a:rPr lang="ru-RU" b="1" dirty="0">
                <a:solidFill>
                  <a:srgbClr val="FF0000"/>
                </a:solidFill>
                <a:latin typeface="Corbel" pitchFamily="34" charset="0"/>
              </a:rPr>
              <a:t>равномерного</a:t>
            </a:r>
            <a:r>
              <a:rPr lang="ru-RU" b="1" dirty="0">
                <a:latin typeface="Corbel" pitchFamily="34" charset="0"/>
              </a:rPr>
              <a:t> движения</a:t>
            </a:r>
          </a:p>
        </p:txBody>
      </p:sp>
      <p:sp>
        <p:nvSpPr>
          <p:cNvPr id="307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30733" name="Rectangle 5"/>
          <p:cNvSpPr>
            <a:spLocks noChangeArrowheads="1"/>
          </p:cNvSpPr>
          <p:nvPr/>
        </p:nvSpPr>
        <p:spPr bwMode="auto">
          <a:xfrm>
            <a:off x="5267498" y="4057651"/>
            <a:ext cx="3714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 dirty="0">
                <a:latin typeface="Corbel" pitchFamily="34" charset="0"/>
              </a:rPr>
              <a:t>Закон прямолинейного </a:t>
            </a:r>
          </a:p>
          <a:p>
            <a:pPr eaLnBrk="0" hangingPunct="0"/>
            <a:r>
              <a:rPr lang="ru-RU" b="1" dirty="0">
                <a:solidFill>
                  <a:srgbClr val="FF0000"/>
                </a:solidFill>
                <a:latin typeface="Corbel" pitchFamily="34" charset="0"/>
              </a:rPr>
              <a:t>равноускоренного</a:t>
            </a:r>
            <a:r>
              <a:rPr lang="ru-RU" b="1" dirty="0">
                <a:latin typeface="Corbel" pitchFamily="34" charset="0"/>
              </a:rPr>
              <a:t> движения </a:t>
            </a:r>
          </a:p>
        </p:txBody>
      </p:sp>
      <p:sp>
        <p:nvSpPr>
          <p:cNvPr id="3073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30735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86375" y="1143000"/>
            <a:ext cx="2857500" cy="284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9072940"/>
              </p:ext>
            </p:extLst>
          </p:nvPr>
        </p:nvGraphicFramePr>
        <p:xfrm>
          <a:off x="1187624" y="5013176"/>
          <a:ext cx="2304256" cy="727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3" name="Формула" r:id="rId6" imgW="723600" imgH="228600" progId="Equation.3">
                  <p:embed/>
                </p:oleObj>
              </mc:Choice>
              <mc:Fallback>
                <p:oleObj name="Формула" r:id="rId6" imgW="72360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5013176"/>
                        <a:ext cx="2304256" cy="7276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4427984" y="4653135"/>
          <a:ext cx="4104456" cy="1132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4" name="Формула" r:id="rId8" imgW="1180800" imgH="419040" progId="Equation.3">
                  <p:embed/>
                </p:oleObj>
              </mc:Choice>
              <mc:Fallback>
                <p:oleObj name="Формула" r:id="rId8" imgW="1180800" imgH="419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4653135"/>
                        <a:ext cx="4104456" cy="11327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1214438" y="228600"/>
            <a:ext cx="7700962" cy="33432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</a:rPr>
              <a:t>6.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  <a:t>Камень начинает свободное падение из состояния покоя. Определите путь, пройденный камнем за третью от начала движения секунду.</a:t>
            </a:r>
            <a:endParaRPr lang="ru-RU" sz="3600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65538" name="Прямоугольник 9"/>
          <p:cNvSpPr>
            <a:spLocks noChangeArrowheads="1"/>
          </p:cNvSpPr>
          <p:nvPr/>
        </p:nvSpPr>
        <p:spPr bwMode="auto">
          <a:xfrm>
            <a:off x="5688632" y="3789040"/>
            <a:ext cx="313184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dirty="0">
                <a:latin typeface="Corbel" pitchFamily="34" charset="0"/>
              </a:rPr>
              <a:t>Ответ: </a:t>
            </a:r>
            <a:r>
              <a:rPr lang="ru-RU" sz="3200" dirty="0" smtClean="0">
                <a:latin typeface="Corbel" pitchFamily="34" charset="0"/>
              </a:rPr>
              <a:t>___(</a:t>
            </a:r>
            <a:r>
              <a:rPr lang="ru-RU" sz="3200" dirty="0">
                <a:latin typeface="Corbel" pitchFamily="34" charset="0"/>
              </a:rPr>
              <a:t>м)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027118" y="3643313"/>
            <a:ext cx="857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71625" y="3357563"/>
            <a:ext cx="24243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= h(3) – h(2)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428750" y="4000500"/>
            <a:ext cx="35032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h(3) = g ∙ 3</a:t>
            </a:r>
            <a:r>
              <a:rPr lang="en-US" sz="2400" b="1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/ 2 = 45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500188" y="4714875"/>
            <a:ext cx="34318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h(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 = g ∙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/ 2 =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500188" y="5286375"/>
            <a:ext cx="32878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45 м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20 м = 25 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868487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kern="100" spc="200" dirty="0" smtClean="0">
                <a:solidFill>
                  <a:srgbClr val="FF0000"/>
                </a:solidFill>
              </a:rPr>
              <a:t>7.</a:t>
            </a:r>
            <a:r>
              <a:rPr lang="ru-RU" sz="2400" kern="100" spc="2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Изменение высоты тела над поверхностью Земли с течением времени представлено на графике. Что можно сказать по этому графику о характере движения тела?</a:t>
            </a:r>
            <a:endParaRPr lang="ru-RU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100" y="2214563"/>
            <a:ext cx="3636963" cy="4357687"/>
          </a:xfrm>
        </p:spPr>
        <p:txBody>
          <a:bodyPr>
            <a:normAutofit fontScale="92500" lnSpcReduction="20000"/>
          </a:bodyPr>
          <a:lstStyle/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тело движется по параболе</a:t>
            </a:r>
          </a:p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тело движется равномерно</a:t>
            </a:r>
          </a:p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тело движется с некоторым ускорением</a:t>
            </a:r>
          </a:p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тело движется с ускорением, равным нулю</a:t>
            </a:r>
            <a:endParaRPr lang="ru-RU" dirty="0"/>
          </a:p>
        </p:txBody>
      </p:sp>
      <p:graphicFrame>
        <p:nvGraphicFramePr>
          <p:cNvPr id="122882" name="Object 2"/>
          <p:cNvGraphicFramePr>
            <a:graphicFrameLocks noChangeAspect="1"/>
          </p:cNvGraphicFramePr>
          <p:nvPr/>
        </p:nvGraphicFramePr>
        <p:xfrm>
          <a:off x="5500688" y="2286000"/>
          <a:ext cx="3417887" cy="292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5" name="Picture" r:id="rId4" imgW="1562760" imgH="1340640" progId="Word.Picture.8">
                  <p:embed/>
                </p:oleObj>
              </mc:Choice>
              <mc:Fallback>
                <p:oleObj name="Picture" r:id="rId4" imgW="1562760" imgH="1340640" progId="Word.Picture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0688" y="2286000"/>
                        <a:ext cx="3417887" cy="2928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A6C1E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250629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kern="100" spc="200" dirty="0" smtClean="0">
                <a:solidFill>
                  <a:srgbClr val="FF0000"/>
                </a:solidFill>
              </a:rPr>
              <a:t>8.</a:t>
            </a:r>
            <a:r>
              <a:rPr lang="ru-RU" sz="3200" kern="100" spc="200" dirty="0" smtClean="0">
                <a:solidFill>
                  <a:schemeClr val="tx2">
                    <a:satMod val="130000"/>
                  </a:schemeClr>
                </a:solidFill>
              </a:rPr>
              <a:t> Вертолет летит в горизонтальном направлении со скоростью  20 м/с. Из него выпал груз, который коснулся земли через  4 с.  На какой высоте летит вертолет?  Сопротивление воздуха движению груза не учитывать.</a:t>
            </a:r>
            <a:endParaRPr lang="ru-RU" sz="3200" kern="100" spc="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sz="half" idx="1"/>
          </p:nvPr>
        </p:nvSpPr>
        <p:spPr>
          <a:xfrm>
            <a:off x="1357313" y="3068960"/>
            <a:ext cx="1918543" cy="2547938"/>
          </a:xfrm>
        </p:spPr>
        <p:txBody>
          <a:bodyPr/>
          <a:lstStyle/>
          <a:p>
            <a:pPr marL="387350" indent="-342900">
              <a:buFont typeface="Gill Sans MT" pitchFamily="34" charset="0"/>
              <a:buAutoNum type="arabicPeriod"/>
            </a:pPr>
            <a:r>
              <a:rPr lang="ru-RU" sz="3200" b="1" dirty="0" smtClean="0"/>
              <a:t>40 м.</a:t>
            </a:r>
          </a:p>
          <a:p>
            <a:pPr marL="387350" indent="-342900">
              <a:buFont typeface="Gill Sans MT" pitchFamily="34" charset="0"/>
              <a:buAutoNum type="arabicPeriod"/>
            </a:pPr>
            <a:r>
              <a:rPr lang="ru-RU" sz="3200" b="1" dirty="0" smtClean="0"/>
              <a:t>80 м.</a:t>
            </a:r>
          </a:p>
          <a:p>
            <a:pPr marL="387350" indent="-342900">
              <a:buFont typeface="Gill Sans MT" pitchFamily="34" charset="0"/>
              <a:buAutoNum type="arabicPeriod"/>
            </a:pPr>
            <a:r>
              <a:rPr lang="ru-RU" sz="3200" b="1" dirty="0" smtClean="0"/>
              <a:t>160 м.</a:t>
            </a:r>
          </a:p>
          <a:p>
            <a:pPr marL="387350" indent="-342900">
              <a:buFont typeface="Gill Sans MT" pitchFamily="34" charset="0"/>
              <a:buAutoNum type="arabicPeriod"/>
            </a:pPr>
            <a:r>
              <a:rPr lang="ru-RU" sz="3200" b="1" dirty="0" smtClean="0"/>
              <a:t>320 м.</a:t>
            </a:r>
          </a:p>
        </p:txBody>
      </p:sp>
      <p:sp>
        <p:nvSpPr>
          <p:cNvPr id="12390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graphicFrame>
        <p:nvGraphicFramePr>
          <p:cNvPr id="329729" name="Object 1"/>
          <p:cNvGraphicFramePr>
            <a:graphicFrameLocks noChangeAspect="1"/>
          </p:cNvGraphicFramePr>
          <p:nvPr/>
        </p:nvGraphicFramePr>
        <p:xfrm>
          <a:off x="4572000" y="3140969"/>
          <a:ext cx="3312368" cy="1161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741" name="Формула" r:id="rId4" imgW="1231560" imgH="431640" progId="Equation.3">
                  <p:embed/>
                </p:oleObj>
              </mc:Choice>
              <mc:Fallback>
                <p:oleObj name="Формула" r:id="rId4" imgW="1231560" imgH="4316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140969"/>
                        <a:ext cx="3312368" cy="11610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6948264" y="4365104"/>
          <a:ext cx="1800200" cy="1006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742" name="Формула" r:id="rId6" imgW="749160" imgH="419040" progId="Equation.3">
                  <p:embed/>
                </p:oleObj>
              </mc:Choice>
              <mc:Fallback>
                <p:oleObj name="Формула" r:id="rId6" imgW="74916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264" y="4365104"/>
                        <a:ext cx="1800200" cy="10068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4644007" y="4581128"/>
          <a:ext cx="1296145" cy="66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743" name="Формула" r:id="rId8" imgW="469800" imgH="241200" progId="Equation.3">
                  <p:embed/>
                </p:oleObj>
              </mc:Choice>
              <mc:Fallback>
                <p:oleObj name="Формула" r:id="rId8" imgW="46980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7" y="4581128"/>
                        <a:ext cx="1296145" cy="665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4716016" y="5373217"/>
          <a:ext cx="2782124" cy="10929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744" name="Формула" r:id="rId10" imgW="1066680" imgH="419040" progId="Equation.3">
                  <p:embed/>
                </p:oleObj>
              </mc:Choice>
              <mc:Fallback>
                <p:oleObj name="Формула" r:id="rId10" imgW="1066680" imgH="419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5373217"/>
                        <a:ext cx="2782124" cy="10929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29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B0DC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25114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kern="100" spc="200" dirty="0" smtClean="0">
                <a:solidFill>
                  <a:srgbClr val="FF0000"/>
                </a:solidFill>
              </a:rPr>
              <a:t>8.</a:t>
            </a: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</a:rPr>
              <a:t> На рисунке изображен график изменения координаты велосипедиста с течением времени. В какой промежуток времени велосипедист двигался с изменяющейся скоростью? </a:t>
            </a:r>
            <a:endParaRPr lang="ru-RU" sz="2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1000125" y="3357563"/>
            <a:ext cx="4357688" cy="2000250"/>
          </a:xfrm>
        </p:spPr>
        <p:txBody>
          <a:bodyPr>
            <a:normAutofit/>
          </a:bodyPr>
          <a:lstStyle/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 smtClean="0"/>
              <a:t>Только от  0  до  3 с</a:t>
            </a:r>
          </a:p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 smtClean="0"/>
              <a:t>Только от  3  до  5 с</a:t>
            </a:r>
          </a:p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 smtClean="0"/>
              <a:t>Только от  5  до  7 с</a:t>
            </a:r>
          </a:p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 smtClean="0"/>
              <a:t>От  3  до  5 с  и  от  5  до  7 с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12493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2493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29238" y="2928938"/>
            <a:ext cx="3814762" cy="290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A6C1E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286861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kern="100" spc="200" dirty="0" smtClean="0">
                <a:solidFill>
                  <a:srgbClr val="FF0000"/>
                </a:solidFill>
              </a:rPr>
              <a:t>9.</a:t>
            </a:r>
            <a:r>
              <a:rPr lang="ru-RU" sz="3200" kern="100" spc="2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  <a:t>На поверхность Марса тело падает с высоты 100 м  примерно  7 с.  С какой скоростью тело коснется поверхности Марса, падая с такой высоты?</a:t>
            </a:r>
            <a:endParaRPr lang="ru-RU" sz="3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0" y="3357563"/>
            <a:ext cx="2351088" cy="2357437"/>
          </a:xfrm>
        </p:spPr>
        <p:txBody>
          <a:bodyPr/>
          <a:lstStyle/>
          <a:p>
            <a:pPr marL="595313" indent="-514350">
              <a:buFont typeface="Gill Sans MT" pitchFamily="34" charset="0"/>
              <a:buAutoNum type="arabicPeriod"/>
            </a:pPr>
            <a:r>
              <a:rPr lang="ru-RU" b="1" smtClean="0"/>
              <a:t>14,3 м/с</a:t>
            </a:r>
          </a:p>
          <a:p>
            <a:pPr marL="595313" indent="-514350">
              <a:buFont typeface="Gill Sans MT" pitchFamily="34" charset="0"/>
              <a:buAutoNum type="arabicPeriod"/>
            </a:pPr>
            <a:r>
              <a:rPr lang="ru-RU" b="1" smtClean="0"/>
              <a:t>28,6 м/с</a:t>
            </a:r>
          </a:p>
          <a:p>
            <a:pPr marL="595313" indent="-514350">
              <a:buFont typeface="Gill Sans MT" pitchFamily="34" charset="0"/>
              <a:buAutoNum type="arabicPeriod"/>
            </a:pPr>
            <a:r>
              <a:rPr lang="ru-RU" b="1" smtClean="0"/>
              <a:t>44,7 м/с</a:t>
            </a:r>
          </a:p>
          <a:p>
            <a:pPr marL="595313" indent="-514350">
              <a:buFont typeface="Gill Sans MT" pitchFamily="34" charset="0"/>
              <a:buAutoNum type="arabicPeriod"/>
            </a:pPr>
            <a:r>
              <a:rPr lang="ru-RU" b="1" smtClean="0"/>
              <a:t>816 м/с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428750" y="3214688"/>
            <a:ext cx="40793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 = g ∙ t</a:t>
            </a:r>
            <a:r>
              <a:rPr lang="en-US" sz="24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/>
                <a:cs typeface="Times New Roman"/>
              </a:rPr>
              <a:t>=&gt; </a:t>
            </a:r>
            <a:r>
              <a:rPr lang="en-US" sz="2400" b="1" dirty="0" smtClean="0">
                <a:latin typeface="Times New Roman"/>
                <a:cs typeface="Times New Roman"/>
              </a:rPr>
              <a:t>g = 2H / t</a:t>
            </a:r>
            <a:r>
              <a:rPr lang="en-US" sz="2400" b="1" baseline="30000" dirty="0" smtClean="0">
                <a:latin typeface="Times New Roman"/>
                <a:cs typeface="Times New Roman"/>
              </a:rPr>
              <a:t>2</a:t>
            </a:r>
            <a:endParaRPr lang="ru-RU" sz="24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00188" y="3857625"/>
            <a:ext cx="457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g =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 ∙ 100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/ (7 c)</a:t>
            </a:r>
            <a:r>
              <a:rPr lang="en-US" sz="2400" b="1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= 4.08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м/с</a:t>
            </a:r>
            <a:r>
              <a:rPr lang="ru-RU" sz="24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571625" y="4429125"/>
            <a:ext cx="40005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400" b="1" dirty="0" smtClean="0">
                <a:latin typeface="Times New Roman"/>
                <a:cs typeface="Times New Roman"/>
              </a:rPr>
              <a:t>υ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= g ∙ t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υ =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4.08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м/с</a:t>
            </a:r>
            <a:r>
              <a:rPr lang="ru-RU" sz="24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∙ 7 c = 28.56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м/с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A6C1E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286861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kern="100" spc="200" dirty="0" smtClean="0">
                <a:solidFill>
                  <a:srgbClr val="FF0000"/>
                </a:solidFill>
              </a:rPr>
              <a:t>10</a:t>
            </a:r>
            <a:r>
              <a:rPr lang="ru-RU" sz="3200" kern="100" spc="200" dirty="0" smtClean="0">
                <a:solidFill>
                  <a:srgbClr val="FF0000"/>
                </a:solidFill>
              </a:rPr>
              <a:t>.</a:t>
            </a:r>
            <a:r>
              <a:rPr lang="ru-RU" sz="3200" kern="100" spc="2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  <a:t>Движение тела описывается уравнением  </a:t>
            </a:r>
            <a:r>
              <a:rPr lang="ru-RU" sz="3200" b="1" dirty="0" err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12 + 6,2</a:t>
            </a:r>
            <a:r>
              <a:rPr lang="en-US" sz="3200" b="1" baseline="300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2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0,75</a:t>
            </a:r>
            <a:r>
              <a:rPr lang="en-US" sz="3200" b="1" baseline="300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200" b="1" baseline="300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  <a:t>. Определите скорость тела через 2 с после начала движения.</a:t>
            </a:r>
            <a:endParaRPr lang="ru-RU" sz="3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43625" y="3071813"/>
            <a:ext cx="2565400" cy="2857500"/>
          </a:xfrm>
        </p:spPr>
        <p:txBody>
          <a:bodyPr/>
          <a:lstStyle/>
          <a:p>
            <a:pPr marL="595313" indent="-514350">
              <a:buFont typeface="Gill Sans MT" pitchFamily="34" charset="0"/>
              <a:buAutoNum type="arabicPeriod"/>
            </a:pPr>
            <a:r>
              <a:rPr lang="ru-RU" b="1" dirty="0" smtClean="0"/>
              <a:t>0,4 м/с	</a:t>
            </a:r>
          </a:p>
          <a:p>
            <a:pPr marL="595313" indent="-514350">
              <a:buFont typeface="Gill Sans MT" pitchFamily="34" charset="0"/>
              <a:buAutoNum type="arabicPeriod"/>
            </a:pPr>
            <a:r>
              <a:rPr lang="ru-RU" b="1" dirty="0" smtClean="0"/>
              <a:t>3 м/с</a:t>
            </a:r>
          </a:p>
          <a:p>
            <a:pPr marL="595313" indent="-514350">
              <a:buFont typeface="Gill Sans MT" pitchFamily="34" charset="0"/>
              <a:buAutoNum type="arabicPeriod"/>
            </a:pPr>
            <a:r>
              <a:rPr lang="ru-RU" b="1" dirty="0" smtClean="0"/>
              <a:t>3,2 м/с</a:t>
            </a:r>
          </a:p>
          <a:p>
            <a:pPr marL="595313" indent="-514350">
              <a:buFont typeface="Gill Sans MT" pitchFamily="34" charset="0"/>
              <a:buAutoNum type="arabicPeriod"/>
            </a:pPr>
            <a:r>
              <a:rPr lang="ru-RU" b="1" dirty="0" smtClean="0"/>
              <a:t>6,2 м/с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428750" y="3214688"/>
            <a:ext cx="4572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= 12 +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6,2</a:t>
            </a:r>
            <a:r>
              <a:rPr lang="ru-RU" sz="3200" b="1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0,75</a:t>
            </a:r>
            <a:r>
              <a:rPr lang="ru-RU" sz="3200" b="1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2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357313" y="3929063"/>
            <a:ext cx="4572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3200" b="1" dirty="0" smtClean="0">
                <a:latin typeface="Times New Roman"/>
                <a:cs typeface="Times New Roman"/>
              </a:rPr>
              <a:t>υ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= 6,2 –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200" b="1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428750" y="4643438"/>
            <a:ext cx="4572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3200" b="1" dirty="0" smtClean="0">
                <a:latin typeface="Times New Roman"/>
                <a:cs typeface="Times New Roman"/>
              </a:rPr>
              <a:t>υ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= 6,2 –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baseline="30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= 3.2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м/с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A6C1E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286861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kern="100" spc="200" dirty="0" smtClean="0">
                <a:solidFill>
                  <a:srgbClr val="FF0000"/>
                </a:solidFill>
              </a:rPr>
              <a:t>11.</a:t>
            </a:r>
            <a:r>
              <a:rPr lang="ru-RU" sz="3200" kern="100" spc="2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  <a:t>Скорость первого автомобиля относительно второго изменяется со временем согласно графику на рисунке. В какие моменты времени скорости автомобилей относительно дороги равны?</a:t>
            </a:r>
            <a:endParaRPr lang="ru-RU" sz="3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88" y="3429000"/>
            <a:ext cx="3929062" cy="2857500"/>
          </a:xfrm>
        </p:spPr>
        <p:txBody>
          <a:bodyPr>
            <a:normAutofit fontScale="85000" lnSpcReduction="20000"/>
          </a:bodyPr>
          <a:lstStyle/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 2 по 4 минуты</a:t>
            </a:r>
          </a:p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момент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= 3 мин</a:t>
            </a:r>
          </a:p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от 0 до 1 мин. и больше 5 мин</a:t>
            </a:r>
          </a:p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графике нет такого промежутк</a:t>
            </a: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времени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6258" name="Object 2"/>
          <p:cNvGraphicFramePr>
            <a:graphicFrameLocks noChangeAspect="1"/>
          </p:cNvGraphicFramePr>
          <p:nvPr/>
        </p:nvGraphicFramePr>
        <p:xfrm>
          <a:off x="5357813" y="3643313"/>
          <a:ext cx="3676650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1" name="Picture" r:id="rId4" imgW="2743200" imgH="1828800" progId="Word.Picture.8">
                  <p:embed/>
                </p:oleObj>
              </mc:Choice>
              <mc:Fallback>
                <p:oleObj name="Picture" r:id="rId4" imgW="2743200" imgH="1828800" progId="Word.Picture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18636" b="33661"/>
                      <a:stretch>
                        <a:fillRect/>
                      </a:stretch>
                    </p:blipFill>
                    <p:spPr bwMode="auto">
                      <a:xfrm>
                        <a:off x="5357813" y="3643313"/>
                        <a:ext cx="3676650" cy="200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90FD8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90FD8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187624" y="476672"/>
            <a:ext cx="3657600" cy="5904656"/>
          </a:xfrm>
        </p:spPr>
        <p:txBody>
          <a:bodyPr>
            <a:normAutofit fontScale="92500" lnSpcReduction="10000"/>
          </a:bodyPr>
          <a:lstStyle/>
          <a:p>
            <a:pPr marL="1588" indent="284163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500" kern="100" spc="200" dirty="0" smtClean="0">
                <a:solidFill>
                  <a:srgbClr val="FF0000"/>
                </a:solidFill>
              </a:rPr>
              <a:t>12.</a:t>
            </a:r>
            <a:r>
              <a:rPr lang="ru-RU" kern="100" spc="200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На рисунке представлен график зависимости координаты тела, движущегося вдоль оси </a:t>
            </a:r>
            <a:r>
              <a:rPr lang="en-US" dirty="0" smtClean="0"/>
              <a:t>OX</a:t>
            </a:r>
            <a:r>
              <a:rPr lang="ru-RU" dirty="0" smtClean="0"/>
              <a:t>, от времени. Сравните скорости </a:t>
            </a:r>
            <a:r>
              <a:rPr lang="el-GR" dirty="0" smtClean="0">
                <a:latin typeface="Times New Roman"/>
                <a:cs typeface="Times New Roman"/>
              </a:rPr>
              <a:t>υ</a:t>
            </a:r>
            <a:r>
              <a:rPr lang="en-US" baseline="-25000" dirty="0" smtClean="0"/>
              <a:t>1 </a:t>
            </a:r>
            <a:r>
              <a:rPr lang="en-US" dirty="0" smtClean="0"/>
              <a:t>, </a:t>
            </a:r>
            <a:r>
              <a:rPr lang="el-GR" dirty="0" smtClean="0">
                <a:latin typeface="Times New Roman"/>
                <a:cs typeface="Times New Roman"/>
              </a:rPr>
              <a:t>υ</a:t>
            </a:r>
            <a:r>
              <a:rPr lang="en-US" baseline="-25000" dirty="0" smtClean="0"/>
              <a:t>2  </a:t>
            </a:r>
            <a:r>
              <a:rPr lang="en-US" dirty="0" smtClean="0"/>
              <a:t>и </a:t>
            </a:r>
            <a:r>
              <a:rPr lang="el-GR" dirty="0" smtClean="0">
                <a:latin typeface="Times New Roman"/>
                <a:cs typeface="Times New Roman"/>
              </a:rPr>
              <a:t>υ</a:t>
            </a:r>
            <a:r>
              <a:rPr lang="en-US" baseline="-25000" dirty="0" smtClean="0"/>
              <a:t>3</a:t>
            </a:r>
            <a:r>
              <a:rPr lang="ru-RU" dirty="0" smtClean="0"/>
              <a:t> тела в моменты времени t</a:t>
            </a:r>
            <a:r>
              <a:rPr lang="ru-RU" baseline="-25000" dirty="0" smtClean="0"/>
              <a:t>1</a:t>
            </a:r>
            <a:r>
              <a:rPr lang="ru-RU" dirty="0" smtClean="0"/>
              <a:t>, t</a:t>
            </a:r>
            <a:r>
              <a:rPr lang="ru-RU" baseline="-25000" dirty="0" smtClean="0"/>
              <a:t>2 </a:t>
            </a:r>
            <a:r>
              <a:rPr lang="ru-RU" dirty="0" smtClean="0"/>
              <a:t>, t</a:t>
            </a:r>
            <a:r>
              <a:rPr lang="ru-RU" baseline="-25000" dirty="0" smtClean="0"/>
              <a:t>3.</a:t>
            </a:r>
          </a:p>
          <a:p>
            <a:pPr marL="1588" indent="284163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500" dirty="0" smtClean="0"/>
              <a:t>1) </a:t>
            </a:r>
            <a:r>
              <a:rPr lang="el-GR" sz="3500" dirty="0" smtClean="0">
                <a:latin typeface="Times New Roman"/>
                <a:cs typeface="Times New Roman"/>
              </a:rPr>
              <a:t>υ</a:t>
            </a:r>
            <a:r>
              <a:rPr lang="en-US" sz="3500" baseline="-25000" dirty="0" smtClean="0"/>
              <a:t>1  </a:t>
            </a:r>
            <a:r>
              <a:rPr lang="en-US" sz="3500" dirty="0" smtClean="0"/>
              <a:t>&gt; </a:t>
            </a:r>
            <a:r>
              <a:rPr lang="el-GR" sz="3500" dirty="0" smtClean="0">
                <a:latin typeface="Times New Roman"/>
                <a:cs typeface="Times New Roman"/>
              </a:rPr>
              <a:t>υ</a:t>
            </a:r>
            <a:r>
              <a:rPr lang="en-US" sz="3500" baseline="-25000" dirty="0" smtClean="0"/>
              <a:t>2  </a:t>
            </a:r>
            <a:r>
              <a:rPr lang="en-US" sz="3500" dirty="0" smtClean="0"/>
              <a:t>= </a:t>
            </a:r>
            <a:r>
              <a:rPr lang="el-GR" sz="3500" dirty="0" smtClean="0">
                <a:latin typeface="Times New Roman"/>
                <a:cs typeface="Times New Roman"/>
              </a:rPr>
              <a:t>υ</a:t>
            </a:r>
            <a:r>
              <a:rPr lang="en-US" sz="3500" baseline="-25000" dirty="0" smtClean="0"/>
              <a:t>3</a:t>
            </a:r>
            <a:endParaRPr lang="ru-RU" sz="35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500" dirty="0" smtClean="0"/>
              <a:t>2) </a:t>
            </a:r>
            <a:r>
              <a:rPr lang="el-GR" sz="3500" dirty="0" smtClean="0">
                <a:latin typeface="Times New Roman"/>
                <a:cs typeface="Times New Roman"/>
              </a:rPr>
              <a:t>υ</a:t>
            </a:r>
            <a:r>
              <a:rPr lang="en-US" sz="3500" baseline="-25000" dirty="0" smtClean="0"/>
              <a:t>1  </a:t>
            </a:r>
            <a:r>
              <a:rPr lang="en-US" sz="3500" dirty="0" smtClean="0"/>
              <a:t>&gt; </a:t>
            </a:r>
            <a:r>
              <a:rPr lang="el-GR" sz="3500" dirty="0" smtClean="0">
                <a:latin typeface="Times New Roman"/>
                <a:cs typeface="Times New Roman"/>
              </a:rPr>
              <a:t>υ</a:t>
            </a:r>
            <a:r>
              <a:rPr lang="en-US" sz="3500" baseline="-25000" dirty="0" smtClean="0"/>
              <a:t>2  </a:t>
            </a:r>
            <a:r>
              <a:rPr lang="en-US" sz="3500" dirty="0" smtClean="0"/>
              <a:t>&gt; </a:t>
            </a:r>
            <a:r>
              <a:rPr lang="el-GR" sz="3500" dirty="0" smtClean="0">
                <a:latin typeface="Times New Roman"/>
                <a:cs typeface="Times New Roman"/>
              </a:rPr>
              <a:t>υ</a:t>
            </a:r>
            <a:r>
              <a:rPr lang="en-US" sz="3500" baseline="-25000" dirty="0" smtClean="0"/>
              <a:t>3</a:t>
            </a:r>
            <a:endParaRPr lang="ru-RU" sz="35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500" dirty="0" smtClean="0"/>
              <a:t>3) </a:t>
            </a:r>
            <a:r>
              <a:rPr lang="el-GR" sz="3500" dirty="0" smtClean="0">
                <a:latin typeface="Times New Roman"/>
                <a:cs typeface="Times New Roman"/>
              </a:rPr>
              <a:t>υ</a:t>
            </a:r>
            <a:r>
              <a:rPr lang="en-US" sz="3500" baseline="-25000" dirty="0" smtClean="0"/>
              <a:t>1  </a:t>
            </a:r>
            <a:r>
              <a:rPr lang="en-US" sz="3500" dirty="0" smtClean="0"/>
              <a:t>&lt; </a:t>
            </a:r>
            <a:r>
              <a:rPr lang="el-GR" sz="3500" dirty="0" smtClean="0">
                <a:latin typeface="Times New Roman"/>
                <a:cs typeface="Times New Roman"/>
              </a:rPr>
              <a:t>υ</a:t>
            </a:r>
            <a:r>
              <a:rPr lang="en-US" sz="3500" baseline="-25000" dirty="0" smtClean="0"/>
              <a:t>2  </a:t>
            </a:r>
            <a:r>
              <a:rPr lang="en-US" sz="3500" dirty="0" smtClean="0"/>
              <a:t>&lt; </a:t>
            </a:r>
            <a:r>
              <a:rPr lang="el-GR" sz="3500" dirty="0" smtClean="0">
                <a:latin typeface="Times New Roman"/>
                <a:cs typeface="Times New Roman"/>
              </a:rPr>
              <a:t>υ</a:t>
            </a:r>
            <a:r>
              <a:rPr lang="en-US" sz="3500" baseline="-25000" dirty="0" smtClean="0"/>
              <a:t>3</a:t>
            </a:r>
            <a:endParaRPr lang="ru-RU" sz="35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500" dirty="0" smtClean="0"/>
              <a:t>4) </a:t>
            </a:r>
            <a:r>
              <a:rPr lang="el-GR" sz="3500" dirty="0" smtClean="0">
                <a:latin typeface="Times New Roman"/>
                <a:cs typeface="Times New Roman"/>
              </a:rPr>
              <a:t>υ</a:t>
            </a:r>
            <a:r>
              <a:rPr lang="en-US" sz="3500" baseline="-25000" dirty="0" smtClean="0"/>
              <a:t>1  </a:t>
            </a:r>
            <a:r>
              <a:rPr lang="en-US" sz="3500" dirty="0" smtClean="0"/>
              <a:t>= </a:t>
            </a:r>
            <a:r>
              <a:rPr lang="el-GR" sz="3500" dirty="0" smtClean="0">
                <a:latin typeface="Times New Roman"/>
                <a:cs typeface="Times New Roman"/>
              </a:rPr>
              <a:t>υ</a:t>
            </a:r>
            <a:r>
              <a:rPr lang="en-US" sz="3500" baseline="-25000" dirty="0" smtClean="0"/>
              <a:t>2  </a:t>
            </a:r>
            <a:r>
              <a:rPr lang="en-US" sz="3500" dirty="0" smtClean="0"/>
              <a:t>&gt; </a:t>
            </a:r>
            <a:r>
              <a:rPr lang="el-GR" sz="3500" dirty="0" smtClean="0">
                <a:latin typeface="Times New Roman"/>
                <a:cs typeface="Times New Roman"/>
              </a:rPr>
              <a:t>υ</a:t>
            </a:r>
            <a:r>
              <a:rPr lang="en-US" sz="3500" baseline="-25000" dirty="0" smtClean="0"/>
              <a:t>3</a:t>
            </a:r>
            <a:endParaRPr lang="ru-RU" sz="3500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pic>
        <p:nvPicPr>
          <p:cNvPr id="129027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949825" y="1571625"/>
            <a:ext cx="3836988" cy="392906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3582987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</a:rPr>
              <a:t>13. 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Эскалатор метро поднимается со скоростью 1 м/с. Может ли человек, находящийся на нем, быть в покое в системе отсчета, связанной с Землей?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35100" y="4071938"/>
            <a:ext cx="7351713" cy="2116137"/>
          </a:xfrm>
        </p:spPr>
        <p:txBody>
          <a:bodyPr>
            <a:normAutofit fontScale="85000" lnSpcReduction="20000"/>
          </a:bodyPr>
          <a:lstStyle/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может, если движется в ту же сторону со скоростью 1 м/с</a:t>
            </a:r>
          </a:p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может, если движется в противоположную сторону со скоростью 1 м/с </a:t>
            </a:r>
          </a:p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может, если стоит на эскалаторе</a:t>
            </a:r>
          </a:p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/>
              <a:t>не может ни при каких условиях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9"/>
            <a:ext cx="7499350" cy="2506289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</a:rPr>
              <a:t>14. </a:t>
            </a:r>
            <a:r>
              <a:rPr lang="ru-RU" sz="3600" dirty="0" smtClean="0">
                <a:solidFill>
                  <a:schemeClr val="tx2">
                    <a:satMod val="130000"/>
                  </a:schemeClr>
                </a:solidFill>
              </a:rPr>
              <a:t>Зависимость координаты от времени для некоторого тела описывается уравнением </a:t>
            </a:r>
            <a:r>
              <a:rPr lang="en-US" sz="3600" dirty="0" smtClean="0">
                <a:solidFill>
                  <a:schemeClr val="tx2">
                    <a:satMod val="130000"/>
                  </a:schemeClr>
                </a:solidFill>
              </a:rPr>
              <a:t>x = 8 t – t</a:t>
            </a:r>
            <a:r>
              <a:rPr lang="en-US" sz="3600" baseline="30000" dirty="0" smtClean="0">
                <a:solidFill>
                  <a:schemeClr val="tx2">
                    <a:satMod val="130000"/>
                  </a:schemeClr>
                </a:solidFill>
              </a:rPr>
              <a:t>2</a:t>
            </a:r>
            <a:r>
              <a:rPr lang="ru-RU" sz="3600" dirty="0" smtClean="0">
                <a:solidFill>
                  <a:schemeClr val="tx2">
                    <a:satMod val="130000"/>
                  </a:schemeClr>
                </a:solidFill>
              </a:rPr>
              <a:t>. В какой момент времени скорость тела равна нулю?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000875" y="4071938"/>
            <a:ext cx="1636713" cy="2116137"/>
          </a:xfrm>
        </p:spPr>
        <p:txBody>
          <a:bodyPr/>
          <a:lstStyle/>
          <a:p>
            <a:pPr marL="595313" indent="-514350">
              <a:buFont typeface="Gill Sans MT" pitchFamily="34" charset="0"/>
              <a:buAutoNum type="arabicPeriod"/>
            </a:pPr>
            <a:r>
              <a:rPr lang="ru-RU" smtClean="0"/>
              <a:t>4 с </a:t>
            </a:r>
          </a:p>
          <a:p>
            <a:pPr marL="595313" indent="-514350">
              <a:buFont typeface="Gill Sans MT" pitchFamily="34" charset="0"/>
              <a:buAutoNum type="arabicPeriod"/>
            </a:pPr>
            <a:r>
              <a:rPr lang="ru-RU" smtClean="0"/>
              <a:t>8 с</a:t>
            </a:r>
          </a:p>
          <a:p>
            <a:pPr marL="595313" indent="-514350">
              <a:buFont typeface="Gill Sans MT" pitchFamily="34" charset="0"/>
              <a:buAutoNum type="arabicPeriod"/>
            </a:pPr>
            <a:r>
              <a:rPr lang="ru-RU" smtClean="0"/>
              <a:t>3 с </a:t>
            </a:r>
          </a:p>
          <a:p>
            <a:pPr marL="595313" indent="-514350">
              <a:buFont typeface="Gill Sans MT" pitchFamily="34" charset="0"/>
              <a:buAutoNum type="arabicPeriod"/>
            </a:pPr>
            <a:r>
              <a:rPr lang="ru-RU" smtClean="0"/>
              <a:t>0</a:t>
            </a:r>
            <a:r>
              <a:rPr lang="en-US" smtClean="0"/>
              <a:t> c</a:t>
            </a:r>
            <a:endParaRPr 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4005064"/>
            <a:ext cx="1693092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= 8 t – t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652957" y="3992167"/>
            <a:ext cx="20002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υ</a:t>
            </a:r>
            <a:r>
              <a:rPr lang="en-US" sz="2400" b="1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= 8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м/с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a/2 = -1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м/с</a:t>
            </a:r>
            <a:r>
              <a:rPr lang="ru-RU" sz="2400" b="1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i="1" baseline="30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= -2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м/с</a:t>
            </a:r>
            <a:r>
              <a:rPr lang="ru-RU" sz="2400" b="1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682569" y="5301208"/>
            <a:ext cx="287575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2800" b="1" i="1" dirty="0" smtClean="0">
                <a:latin typeface="Times New Roman" pitchFamily="18" charset="0"/>
                <a:cs typeface="Times New Roman" pitchFamily="18" charset="0"/>
              </a:rPr>
              <a:t>υ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sz="2800" b="1" i="1" dirty="0" smtClean="0">
                <a:latin typeface="Times New Roman" pitchFamily="18" charset="0"/>
                <a:cs typeface="Times New Roman" pitchFamily="18" charset="0"/>
              </a:rPr>
              <a:t>υ</a:t>
            </a:r>
            <a:r>
              <a:rPr lang="en-US" sz="2800" b="1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+ a t </a:t>
            </a:r>
          </a:p>
          <a:p>
            <a:r>
              <a:rPr lang="el-GR" sz="2800" b="1" i="1" dirty="0" smtClean="0">
                <a:latin typeface="Times New Roman" pitchFamily="18" charset="0"/>
                <a:cs typeface="Times New Roman" pitchFamily="18" charset="0"/>
              </a:rPr>
              <a:t>υ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= 8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t =  0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t = 4 c</a:t>
            </a: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1429833" y="2852936"/>
          <a:ext cx="2998151" cy="1063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38" name="Формула" r:id="rId4" imgW="1180800" imgH="419040" progId="Equation.3">
                  <p:embed/>
                </p:oleObj>
              </mc:Choice>
              <mc:Fallback>
                <p:oleObj name="Формула" r:id="rId4" imgW="118080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9833" y="2852936"/>
                        <a:ext cx="2998151" cy="10638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77977" y="5689823"/>
            <a:ext cx="670659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ВИДЫ ДВИЖЕНИЯ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926532" y="1950967"/>
            <a:ext cx="4022725" cy="639762"/>
          </a:xfrm>
        </p:spPr>
        <p:txBody>
          <a:bodyPr>
            <a:normAutofit fontScale="70000" lnSpcReduction="20000"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/>
              <a:t>Прямолинейное </a:t>
            </a:r>
            <a:r>
              <a:rPr lang="ru-RU" b="1" i="1" dirty="0" smtClean="0">
                <a:solidFill>
                  <a:srgbClr val="C00000"/>
                </a:solidFill>
              </a:rPr>
              <a:t>равномерное</a:t>
            </a:r>
            <a:r>
              <a:rPr lang="ru-RU" b="1" i="1" dirty="0" smtClean="0"/>
              <a:t> движение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4294967295"/>
          </p:nvPr>
        </p:nvSpPr>
        <p:spPr>
          <a:xfrm>
            <a:off x="5121275" y="1925638"/>
            <a:ext cx="4022725" cy="639762"/>
          </a:xfrm>
        </p:spPr>
        <p:txBody>
          <a:bodyPr>
            <a:normAutofit fontScale="70000" lnSpcReduction="20000"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/>
              <a:t>Прямолинейное </a:t>
            </a:r>
            <a:r>
              <a:rPr lang="ru-RU" b="1" i="1" dirty="0" smtClean="0">
                <a:solidFill>
                  <a:srgbClr val="C00000"/>
                </a:solidFill>
              </a:rPr>
              <a:t>равноускоренное </a:t>
            </a:r>
            <a:r>
              <a:rPr lang="ru-RU" b="1" i="1" dirty="0" smtClean="0"/>
              <a:t>движение</a:t>
            </a:r>
            <a:endParaRPr lang="ru-RU" dirty="0"/>
          </a:p>
        </p:txBody>
      </p:sp>
      <p:sp>
        <p:nvSpPr>
          <p:cNvPr id="31752" name="Прямоугольник 7"/>
          <p:cNvSpPr>
            <a:spLocks noChangeArrowheads="1"/>
          </p:cNvSpPr>
          <p:nvPr/>
        </p:nvSpPr>
        <p:spPr bwMode="auto">
          <a:xfrm>
            <a:off x="913869" y="0"/>
            <a:ext cx="7344816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УСКОРЕНИЕ </a:t>
            </a:r>
          </a:p>
          <a:p>
            <a:r>
              <a:rPr lang="ru-RU" sz="1600" b="1" dirty="0" smtClean="0"/>
              <a:t>векторная величина, равная отношению малого изменения вектора скорости к малому промежутку времени, в течение которого это изменение произошло.</a:t>
            </a:r>
            <a:r>
              <a:rPr lang="en-US" sz="1600" b="1" dirty="0" smtClean="0"/>
              <a:t> </a:t>
            </a:r>
            <a:endParaRPr lang="ru-RU" sz="1600" b="1" dirty="0" smtClean="0"/>
          </a:p>
          <a:p>
            <a:endParaRPr lang="ru-RU" sz="1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317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grpSp>
        <p:nvGrpSpPr>
          <p:cNvPr id="40" name="Группа 39"/>
          <p:cNvGrpSpPr/>
          <p:nvPr/>
        </p:nvGrpSpPr>
        <p:grpSpPr>
          <a:xfrm>
            <a:off x="5140369" y="2724457"/>
            <a:ext cx="4003631" cy="2674583"/>
            <a:chOff x="4429125" y="714375"/>
            <a:chExt cx="4357688" cy="3000375"/>
          </a:xfrm>
        </p:grpSpPr>
        <p:cxnSp>
          <p:nvCxnSpPr>
            <p:cNvPr id="15" name="Прямая со стрелкой 14"/>
            <p:cNvCxnSpPr/>
            <p:nvPr/>
          </p:nvCxnSpPr>
          <p:spPr>
            <a:xfrm>
              <a:off x="4786313" y="2286000"/>
              <a:ext cx="3571875" cy="1588"/>
            </a:xfrm>
            <a:prstGeom prst="straightConnector1">
              <a:avLst/>
            </a:prstGeom>
            <a:ln w="28575">
              <a:solidFill>
                <a:schemeClr val="accent6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 rot="5400000" flipH="1" flipV="1">
              <a:off x="3572669" y="2285206"/>
              <a:ext cx="28575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758" name="TextBox 17"/>
            <p:cNvSpPr txBox="1">
              <a:spLocks noChangeArrowheads="1"/>
            </p:cNvSpPr>
            <p:nvPr/>
          </p:nvSpPr>
          <p:spPr bwMode="auto">
            <a:xfrm>
              <a:off x="8286750" y="1928813"/>
              <a:ext cx="500063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Gill Sans MT" pitchFamily="34" charset="0"/>
                </a:rPr>
                <a:t>t,</a:t>
              </a:r>
              <a:r>
                <a:rPr lang="ru-RU">
                  <a:latin typeface="Corbel" pitchFamily="34" charset="0"/>
                </a:rPr>
                <a:t>с</a:t>
              </a:r>
            </a:p>
          </p:txBody>
        </p:sp>
        <p:sp>
          <p:nvSpPr>
            <p:cNvPr id="31765" name="TextBox 27"/>
            <p:cNvSpPr txBox="1">
              <a:spLocks noChangeArrowheads="1"/>
            </p:cNvSpPr>
            <p:nvPr/>
          </p:nvSpPr>
          <p:spPr bwMode="auto">
            <a:xfrm>
              <a:off x="4429125" y="714375"/>
              <a:ext cx="785813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 i="1" dirty="0">
                  <a:latin typeface="Corbel" pitchFamily="34" charset="0"/>
                </a:rPr>
                <a:t>а, м/с</a:t>
              </a:r>
              <a:r>
                <a:rPr lang="ru-RU" b="1" i="1" baseline="30000" dirty="0">
                  <a:latin typeface="Corbel" pitchFamily="34" charset="0"/>
                </a:rPr>
                <a:t>2</a:t>
              </a:r>
              <a:endParaRPr lang="ru-RU" b="1" i="1" dirty="0">
                <a:latin typeface="Corbel" pitchFamily="34" charset="0"/>
              </a:endParaRPr>
            </a:p>
          </p:txBody>
        </p:sp>
        <p:cxnSp>
          <p:nvCxnSpPr>
            <p:cNvPr id="31" name="Прямая соединительная линия 30"/>
            <p:cNvCxnSpPr/>
            <p:nvPr/>
          </p:nvCxnSpPr>
          <p:spPr>
            <a:xfrm rot="5400000" flipH="1" flipV="1">
              <a:off x="6226969" y="345281"/>
              <a:ext cx="12700" cy="2465388"/>
            </a:xfrm>
            <a:prstGeom prst="line">
              <a:avLst/>
            </a:prstGeom>
            <a:ln w="762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5400000" flipH="1" flipV="1">
              <a:off x="6226969" y="1988344"/>
              <a:ext cx="12700" cy="2465388"/>
            </a:xfrm>
            <a:prstGeom prst="line">
              <a:avLst/>
            </a:prstGeom>
            <a:ln w="762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769" name="TextBox 32"/>
            <p:cNvSpPr txBox="1">
              <a:spLocks noChangeArrowheads="1"/>
            </p:cNvSpPr>
            <p:nvPr/>
          </p:nvSpPr>
          <p:spPr bwMode="auto">
            <a:xfrm>
              <a:off x="5715000" y="1071563"/>
              <a:ext cx="785813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 i="1">
                  <a:latin typeface="Corbel" pitchFamily="34" charset="0"/>
                </a:rPr>
                <a:t>а</a:t>
              </a:r>
              <a:r>
                <a:rPr lang="en-US" b="1" i="1">
                  <a:latin typeface="Gill Sans MT" pitchFamily="34" charset="0"/>
                </a:rPr>
                <a:t> &gt; 0</a:t>
              </a:r>
              <a:endParaRPr lang="ru-RU" b="1" i="1">
                <a:latin typeface="Corbel" pitchFamily="34" charset="0"/>
              </a:endParaRPr>
            </a:p>
          </p:txBody>
        </p:sp>
        <p:sp>
          <p:nvSpPr>
            <p:cNvPr id="31770" name="TextBox 33"/>
            <p:cNvSpPr txBox="1">
              <a:spLocks noChangeArrowheads="1"/>
            </p:cNvSpPr>
            <p:nvPr/>
          </p:nvSpPr>
          <p:spPr bwMode="auto">
            <a:xfrm>
              <a:off x="5857875" y="2786063"/>
              <a:ext cx="785813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 i="1">
                  <a:latin typeface="Corbel" pitchFamily="34" charset="0"/>
                </a:rPr>
                <a:t>а</a:t>
              </a:r>
              <a:r>
                <a:rPr lang="en-US" b="1" i="1">
                  <a:latin typeface="Gill Sans MT" pitchFamily="34" charset="0"/>
                </a:rPr>
                <a:t> &lt; 0</a:t>
              </a:r>
              <a:endParaRPr lang="ru-RU" b="1" i="1">
                <a:latin typeface="Corbel" pitchFamily="34" charset="0"/>
              </a:endParaRPr>
            </a:p>
          </p:txBody>
        </p:sp>
      </p:grpSp>
      <p:sp>
        <p:nvSpPr>
          <p:cNvPr id="3177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1171119" y="2688562"/>
            <a:ext cx="3744416" cy="2710479"/>
            <a:chOff x="323528" y="695702"/>
            <a:chExt cx="4177035" cy="2998511"/>
          </a:xfrm>
        </p:grpSpPr>
        <p:cxnSp>
          <p:nvCxnSpPr>
            <p:cNvPr id="23" name="Прямая со стрелкой 22"/>
            <p:cNvCxnSpPr/>
            <p:nvPr/>
          </p:nvCxnSpPr>
          <p:spPr>
            <a:xfrm>
              <a:off x="785813" y="2286000"/>
              <a:ext cx="3571875" cy="1588"/>
            </a:xfrm>
            <a:prstGeom prst="straightConnector1">
              <a:avLst/>
            </a:prstGeom>
            <a:ln w="28575">
              <a:solidFill>
                <a:schemeClr val="accent6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761" name="TextBox 23"/>
            <p:cNvSpPr txBox="1">
              <a:spLocks noChangeArrowheads="1"/>
            </p:cNvSpPr>
            <p:nvPr/>
          </p:nvSpPr>
          <p:spPr bwMode="auto">
            <a:xfrm>
              <a:off x="4000500" y="1857375"/>
              <a:ext cx="500063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Gill Sans MT" pitchFamily="34" charset="0"/>
                </a:rPr>
                <a:t>t,</a:t>
              </a:r>
              <a:r>
                <a:rPr lang="ru-RU">
                  <a:latin typeface="Corbel" pitchFamily="34" charset="0"/>
                </a:rPr>
                <a:t>с</a:t>
              </a:r>
            </a:p>
          </p:txBody>
        </p:sp>
        <p:cxnSp>
          <p:nvCxnSpPr>
            <p:cNvPr id="30" name="Прямая соединительная линия 29"/>
            <p:cNvCxnSpPr/>
            <p:nvPr/>
          </p:nvCxnSpPr>
          <p:spPr>
            <a:xfrm rot="5400000" flipH="1" flipV="1">
              <a:off x="2118519" y="1059656"/>
              <a:ext cx="12700" cy="2465388"/>
            </a:xfrm>
            <a:prstGeom prst="line">
              <a:avLst/>
            </a:prstGeom>
            <a:ln w="762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/>
            <p:nvPr/>
          </p:nvCxnSpPr>
          <p:spPr>
            <a:xfrm rot="5400000" flipH="1" flipV="1">
              <a:off x="-528364" y="2264669"/>
              <a:ext cx="2857500" cy="158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26"/>
            <p:cNvSpPr txBox="1">
              <a:spLocks noChangeArrowheads="1"/>
            </p:cNvSpPr>
            <p:nvPr/>
          </p:nvSpPr>
          <p:spPr bwMode="auto">
            <a:xfrm>
              <a:off x="323528" y="695702"/>
              <a:ext cx="785812" cy="646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 i="1" dirty="0">
                  <a:latin typeface="Corbel" pitchFamily="34" charset="0"/>
                </a:rPr>
                <a:t>а, </a:t>
              </a:r>
              <a:r>
                <a:rPr lang="ru-RU" b="1" i="1" dirty="0" smtClean="0">
                  <a:latin typeface="Corbel" pitchFamily="34" charset="0"/>
                </a:rPr>
                <a:t>м/с</a:t>
              </a:r>
              <a:r>
                <a:rPr lang="ru-RU" b="1" i="1" baseline="30000" dirty="0" smtClean="0">
                  <a:latin typeface="Corbel" pitchFamily="34" charset="0"/>
                </a:rPr>
                <a:t>2</a:t>
              </a:r>
              <a:endParaRPr lang="ru-RU" b="1" i="1" dirty="0">
                <a:latin typeface="Corbel" pitchFamily="34" charset="0"/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1763688" y="350100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+mn-lt"/>
                <a:cs typeface="Times New Roman" pitchFamily="18" charset="0"/>
              </a:rPr>
              <a:t>a = 0</a:t>
            </a:r>
            <a:endParaRPr lang="ru-RU" b="1" i="1" dirty="0">
              <a:latin typeface="+mn-lt"/>
              <a:cs typeface="Times New Roman" pitchFamily="18" charset="0"/>
            </a:endParaRPr>
          </a:p>
        </p:txBody>
      </p:sp>
      <p:graphicFrame>
        <p:nvGraphicFramePr>
          <p:cNvPr id="42" name="Объект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9940960"/>
              </p:ext>
            </p:extLst>
          </p:nvPr>
        </p:nvGraphicFramePr>
        <p:xfrm>
          <a:off x="7654747" y="852140"/>
          <a:ext cx="1207876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2" name="Формула" r:id="rId4" imgW="507960" imgH="393480" progId="Equation.3">
                  <p:embed/>
                </p:oleObj>
              </mc:Choice>
              <mc:Fallback>
                <p:oleObj name="Формула" r:id="rId4" imgW="50796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4747" y="852140"/>
                        <a:ext cx="1207876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32098" name="Содержимое 2"/>
          <p:cNvSpPr>
            <a:spLocks noGrp="1"/>
          </p:cNvSpPr>
          <p:nvPr>
            <p:ph sz="quarter" idx="1"/>
          </p:nvPr>
        </p:nvSpPr>
        <p:spPr>
          <a:xfrm>
            <a:off x="1285875" y="980728"/>
            <a:ext cx="7572375" cy="2143125"/>
          </a:xfrm>
        </p:spPr>
        <p:txBody>
          <a:bodyPr/>
          <a:lstStyle/>
          <a:p>
            <a:pPr marL="0" indent="354013">
              <a:buNone/>
            </a:pPr>
            <a:r>
              <a:rPr lang="ru-RU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5</a:t>
            </a:r>
            <a:r>
              <a:rPr lang="ru-RU" b="1" dirty="0" smtClean="0">
                <a:solidFill>
                  <a:srgbClr val="FF0000"/>
                </a:solidFill>
              </a:rPr>
              <a:t>. </a:t>
            </a:r>
            <a:r>
              <a:rPr lang="ru-RU" dirty="0" smtClean="0"/>
              <a:t>На рисунках изображены графики зависимости модуля ускорения от времени движения. Какой из графиков соответствует равномерному прямолинейному движению?</a:t>
            </a:r>
          </a:p>
        </p:txBody>
      </p:sp>
      <p:grpSp>
        <p:nvGrpSpPr>
          <p:cNvPr id="132099" name="Group 2"/>
          <p:cNvGrpSpPr>
            <a:grpSpLocks noGrp="1"/>
          </p:cNvGrpSpPr>
          <p:nvPr/>
        </p:nvGrpSpPr>
        <p:grpSpPr bwMode="auto">
          <a:xfrm>
            <a:off x="1357313" y="3714750"/>
            <a:ext cx="7429500" cy="1714500"/>
            <a:chOff x="2392" y="5141"/>
            <a:chExt cx="8266" cy="1654"/>
          </a:xfrm>
        </p:grpSpPr>
        <p:sp>
          <p:nvSpPr>
            <p:cNvPr id="132108" name="Line 3"/>
            <p:cNvSpPr>
              <a:spLocks noChangeShapeType="1"/>
            </p:cNvSpPr>
            <p:nvPr/>
          </p:nvSpPr>
          <p:spPr bwMode="auto">
            <a:xfrm flipV="1">
              <a:off x="2392" y="5141"/>
              <a:ext cx="1" cy="15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lg" len="sm"/>
              <a:tailEnd type="triangle" w="lg" len="sm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2109" name="Line 4"/>
            <p:cNvSpPr>
              <a:spLocks noChangeShapeType="1"/>
            </p:cNvSpPr>
            <p:nvPr/>
          </p:nvSpPr>
          <p:spPr bwMode="auto">
            <a:xfrm flipV="1">
              <a:off x="2392" y="5141"/>
              <a:ext cx="1" cy="15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lg" len="sm"/>
              <a:tailEnd type="triangle" w="lg" len="sm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2110" name="Line 5"/>
            <p:cNvSpPr>
              <a:spLocks noChangeShapeType="1"/>
            </p:cNvSpPr>
            <p:nvPr/>
          </p:nvSpPr>
          <p:spPr bwMode="auto">
            <a:xfrm>
              <a:off x="2392" y="6722"/>
              <a:ext cx="171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lg" len="sm"/>
              <a:tailEnd type="triangle" w="lg" len="sm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2111" name="Line 6"/>
            <p:cNvSpPr>
              <a:spLocks noChangeShapeType="1"/>
            </p:cNvSpPr>
            <p:nvPr/>
          </p:nvSpPr>
          <p:spPr bwMode="auto">
            <a:xfrm flipV="1">
              <a:off x="4786" y="5198"/>
              <a:ext cx="1" cy="1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lg" len="sm"/>
              <a:tailEnd type="triangle" w="lg" len="sm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2112" name="Line 7"/>
            <p:cNvSpPr>
              <a:spLocks noChangeShapeType="1"/>
            </p:cNvSpPr>
            <p:nvPr/>
          </p:nvSpPr>
          <p:spPr bwMode="auto">
            <a:xfrm flipV="1">
              <a:off x="7009" y="5141"/>
              <a:ext cx="1" cy="16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lg" len="sm"/>
              <a:tailEnd type="triangle" w="lg" len="sm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2113" name="Line 8"/>
            <p:cNvSpPr>
              <a:spLocks noChangeShapeType="1"/>
            </p:cNvSpPr>
            <p:nvPr/>
          </p:nvSpPr>
          <p:spPr bwMode="auto">
            <a:xfrm flipV="1">
              <a:off x="9118" y="5141"/>
              <a:ext cx="1" cy="15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lg" len="sm"/>
              <a:tailEnd type="triangle" w="lg" len="sm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2114" name="Line 9"/>
            <p:cNvSpPr>
              <a:spLocks noChangeShapeType="1"/>
            </p:cNvSpPr>
            <p:nvPr/>
          </p:nvSpPr>
          <p:spPr bwMode="auto">
            <a:xfrm>
              <a:off x="4786" y="6722"/>
              <a:ext cx="136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lg" len="sm"/>
              <a:tailEnd type="triangle" w="lg" len="sm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2115" name="Line 10"/>
            <p:cNvSpPr>
              <a:spLocks noChangeShapeType="1"/>
            </p:cNvSpPr>
            <p:nvPr/>
          </p:nvSpPr>
          <p:spPr bwMode="auto">
            <a:xfrm>
              <a:off x="7009" y="6779"/>
              <a:ext cx="15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lg" len="sm"/>
              <a:tailEnd type="triangle" w="lg" len="sm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2116" name="Line 11"/>
            <p:cNvSpPr>
              <a:spLocks noChangeShapeType="1"/>
            </p:cNvSpPr>
            <p:nvPr/>
          </p:nvSpPr>
          <p:spPr bwMode="auto">
            <a:xfrm>
              <a:off x="9118" y="6722"/>
              <a:ext cx="15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lg" len="sm"/>
              <a:tailEnd type="triangle" w="lg" len="sm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2117" name="Line 12"/>
            <p:cNvSpPr>
              <a:spLocks noChangeShapeType="1"/>
            </p:cNvSpPr>
            <p:nvPr/>
          </p:nvSpPr>
          <p:spPr bwMode="auto">
            <a:xfrm>
              <a:off x="4786" y="6722"/>
              <a:ext cx="1084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lg" len="sm"/>
              <a:tailEnd type="none" w="lg" len="sm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2118" name="Line 13"/>
            <p:cNvSpPr>
              <a:spLocks noChangeShapeType="1"/>
            </p:cNvSpPr>
            <p:nvPr/>
          </p:nvSpPr>
          <p:spPr bwMode="auto">
            <a:xfrm>
              <a:off x="2392" y="5652"/>
              <a:ext cx="1084" cy="79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lg" len="sm"/>
              <a:tailEnd type="none" w="lg" len="sm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2119" name="Line 14"/>
            <p:cNvSpPr>
              <a:spLocks noChangeShapeType="1"/>
            </p:cNvSpPr>
            <p:nvPr/>
          </p:nvSpPr>
          <p:spPr bwMode="auto">
            <a:xfrm>
              <a:off x="7009" y="5877"/>
              <a:ext cx="1141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lg" len="sm"/>
              <a:tailEnd type="none" w="lg" len="sm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2120" name="Line 15"/>
            <p:cNvSpPr>
              <a:spLocks noChangeShapeType="1"/>
            </p:cNvSpPr>
            <p:nvPr/>
          </p:nvSpPr>
          <p:spPr bwMode="auto">
            <a:xfrm flipV="1">
              <a:off x="9118" y="5709"/>
              <a:ext cx="1027" cy="51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lg" len="sm"/>
              <a:tailEnd type="none" w="lg" len="sm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2100" name="TextBox 18"/>
          <p:cNvSpPr txBox="1">
            <a:spLocks noChangeArrowheads="1"/>
          </p:cNvSpPr>
          <p:nvPr/>
        </p:nvSpPr>
        <p:spPr bwMode="auto">
          <a:xfrm>
            <a:off x="1071563" y="3643313"/>
            <a:ext cx="5000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Corbel" pitchFamily="34" charset="0"/>
              </a:rPr>
              <a:t>а</a:t>
            </a:r>
          </a:p>
        </p:txBody>
      </p:sp>
      <p:sp>
        <p:nvSpPr>
          <p:cNvPr id="132101" name="TextBox 19"/>
          <p:cNvSpPr txBox="1">
            <a:spLocks noChangeArrowheads="1"/>
          </p:cNvSpPr>
          <p:nvPr/>
        </p:nvSpPr>
        <p:spPr bwMode="auto">
          <a:xfrm>
            <a:off x="3143250" y="3714750"/>
            <a:ext cx="500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Corbel" pitchFamily="34" charset="0"/>
              </a:rPr>
              <a:t>а</a:t>
            </a:r>
          </a:p>
        </p:txBody>
      </p:sp>
      <p:sp>
        <p:nvSpPr>
          <p:cNvPr id="132102" name="TextBox 20"/>
          <p:cNvSpPr txBox="1">
            <a:spLocks noChangeArrowheads="1"/>
          </p:cNvSpPr>
          <p:nvPr/>
        </p:nvSpPr>
        <p:spPr bwMode="auto">
          <a:xfrm>
            <a:off x="5143500" y="3571875"/>
            <a:ext cx="500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Corbel" pitchFamily="34" charset="0"/>
              </a:rPr>
              <a:t>а</a:t>
            </a:r>
          </a:p>
        </p:txBody>
      </p:sp>
      <p:sp>
        <p:nvSpPr>
          <p:cNvPr id="132103" name="TextBox 21"/>
          <p:cNvSpPr txBox="1">
            <a:spLocks noChangeArrowheads="1"/>
          </p:cNvSpPr>
          <p:nvPr/>
        </p:nvSpPr>
        <p:spPr bwMode="auto">
          <a:xfrm>
            <a:off x="7072313" y="3643313"/>
            <a:ext cx="5000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Corbel" pitchFamily="34" charset="0"/>
              </a:rPr>
              <a:t>а</a:t>
            </a:r>
          </a:p>
        </p:txBody>
      </p:sp>
      <p:sp>
        <p:nvSpPr>
          <p:cNvPr id="132104" name="TextBox 22"/>
          <p:cNvSpPr txBox="1">
            <a:spLocks noChangeArrowheads="1"/>
          </p:cNvSpPr>
          <p:nvPr/>
        </p:nvSpPr>
        <p:spPr bwMode="auto">
          <a:xfrm>
            <a:off x="2071688" y="3714750"/>
            <a:ext cx="500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Corbel" pitchFamily="34" charset="0"/>
              </a:rPr>
              <a:t>1)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714750" y="3643313"/>
            <a:ext cx="857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Corbel" pitchFamily="34" charset="0"/>
              </a:rPr>
              <a:t>2)</a:t>
            </a:r>
          </a:p>
        </p:txBody>
      </p:sp>
      <p:sp>
        <p:nvSpPr>
          <p:cNvPr id="132106" name="TextBox 24"/>
          <p:cNvSpPr txBox="1">
            <a:spLocks noChangeArrowheads="1"/>
          </p:cNvSpPr>
          <p:nvPr/>
        </p:nvSpPr>
        <p:spPr bwMode="auto">
          <a:xfrm>
            <a:off x="5857875" y="3643313"/>
            <a:ext cx="5000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Corbel" pitchFamily="34" charset="0"/>
              </a:rPr>
              <a:t>3)</a:t>
            </a:r>
          </a:p>
        </p:txBody>
      </p:sp>
      <p:sp>
        <p:nvSpPr>
          <p:cNvPr id="132107" name="TextBox 25"/>
          <p:cNvSpPr txBox="1">
            <a:spLocks noChangeArrowheads="1"/>
          </p:cNvSpPr>
          <p:nvPr/>
        </p:nvSpPr>
        <p:spPr bwMode="auto">
          <a:xfrm>
            <a:off x="8001000" y="3571875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Corbel" pitchFamily="34" charset="0"/>
              </a:rPr>
              <a:t>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285875" y="1052736"/>
            <a:ext cx="7572375" cy="2143125"/>
          </a:xfrm>
        </p:spPr>
        <p:txBody>
          <a:bodyPr>
            <a:normAutofit fontScale="92500" lnSpcReduction="20000"/>
          </a:bodyPr>
          <a:lstStyle/>
          <a:p>
            <a:pPr marL="0" indent="354013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6</a:t>
            </a:r>
            <a:r>
              <a:rPr lang="ru-RU" b="1" dirty="0" smtClean="0">
                <a:solidFill>
                  <a:srgbClr val="FF0000"/>
                </a:solidFill>
              </a:rPr>
              <a:t>. </a:t>
            </a:r>
            <a:r>
              <a:rPr lang="ru-RU" dirty="0" smtClean="0"/>
              <a:t>Одной из характеристик автомобиля является время </a:t>
            </a:r>
            <a:r>
              <a:rPr lang="en-US" dirty="0" smtClean="0"/>
              <a:t>t</a:t>
            </a:r>
            <a:r>
              <a:rPr lang="ru-RU" dirty="0" smtClean="0"/>
              <a:t> его разгона с места до скорости 100 км/ч. Сколько времени потребуется автомобилю, имеющему время разгона </a:t>
            </a:r>
            <a:r>
              <a:rPr lang="en-US" dirty="0" smtClean="0"/>
              <a:t>t</a:t>
            </a:r>
            <a:r>
              <a:rPr lang="ru-RU" dirty="0" smtClean="0"/>
              <a:t> = 3 с, для разгона до скорости 50 км/ч при равноускоренном движении?</a:t>
            </a:r>
            <a:endParaRPr lang="ru-RU" dirty="0"/>
          </a:p>
        </p:txBody>
      </p:sp>
      <p:sp>
        <p:nvSpPr>
          <p:cNvPr id="30" name="Содержимое 2"/>
          <p:cNvSpPr>
            <a:spLocks noGrp="1"/>
          </p:cNvSpPr>
          <p:nvPr>
            <p:ph sz="quarter" idx="1"/>
          </p:nvPr>
        </p:nvSpPr>
        <p:spPr>
          <a:xfrm>
            <a:off x="3359845" y="2924944"/>
            <a:ext cx="1500187" cy="1071563"/>
          </a:xfrm>
        </p:spPr>
        <p:txBody>
          <a:bodyPr>
            <a:normAutofit fontScale="85000" lnSpcReduction="10000"/>
          </a:bodyPr>
          <a:lstStyle/>
          <a:p>
            <a:pPr marL="596646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ru-RU" dirty="0" smtClean="0"/>
          </a:p>
          <a:p>
            <a:pPr marL="596646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800" dirty="0" smtClean="0"/>
              <a:t>2) 1,5 с</a:t>
            </a:r>
            <a:endParaRPr lang="ru-RU" sz="3800" dirty="0"/>
          </a:p>
        </p:txBody>
      </p:sp>
      <p:pic>
        <p:nvPicPr>
          <p:cNvPr id="13312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212976"/>
            <a:ext cx="11811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2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1057" y="3212976"/>
            <a:ext cx="101917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26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45424" y="3212976"/>
            <a:ext cx="11430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1571625" y="4149080"/>
            <a:ext cx="74295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км/ч = 100 </a:t>
            </a:r>
            <a:r>
              <a:rPr lang="ru-RU" sz="2800" b="1" i="1" baseline="30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1000/3600 = 28 м/с</a:t>
            </a: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50 км/ч = 14 м/с</a:t>
            </a: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800" b="1" i="1" dirty="0" smtClean="0">
                <a:latin typeface="Times New Roman" pitchFamily="18" charset="0"/>
                <a:cs typeface="Times New Roman" pitchFamily="18" charset="0"/>
              </a:rPr>
              <a:t>υ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= a t</a:t>
            </a:r>
          </a:p>
          <a:p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a = </a:t>
            </a:r>
            <a:r>
              <a:rPr lang="el-GR" sz="2800" b="1" i="1" dirty="0" smtClean="0">
                <a:latin typeface="Times New Roman" pitchFamily="18" charset="0"/>
                <a:cs typeface="Times New Roman" pitchFamily="18" charset="0"/>
              </a:rPr>
              <a:t>υ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/ t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28 м/с /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9,3 м/с</a:t>
            </a:r>
            <a:r>
              <a:rPr lang="ru-RU" sz="2800" b="1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2800" b="1" i="1" dirty="0" smtClean="0">
                <a:latin typeface="Times New Roman" pitchFamily="18" charset="0"/>
                <a:cs typeface="Times New Roman" pitchFamily="18" charset="0"/>
              </a:rPr>
              <a:t>υ</a:t>
            </a:r>
            <a:r>
              <a:rPr lang="en-US" sz="28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/ a =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14м/с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9,3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м/с</a:t>
            </a:r>
            <a:r>
              <a:rPr lang="ru-RU" sz="2800" b="1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i="1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)= 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c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32" dur="500" autoRev="1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90FD8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autoRev="1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90FD8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500" autoRev="1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35100" y="980728"/>
            <a:ext cx="3657600" cy="4664075"/>
          </a:xfrm>
        </p:spPr>
        <p:txBody>
          <a:bodyPr>
            <a:normAutofit fontScale="92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FF0000"/>
                </a:solidFill>
              </a:rPr>
              <a:t>17. </a:t>
            </a:r>
            <a:r>
              <a:rPr lang="ru-RU" dirty="0" smtClean="0"/>
              <a:t>Равноускоренному движению соответствует график зависимости модуля ускорения от времени, обозначенный на рисунке буквой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1) А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2) Б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3) В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4) Г</a:t>
            </a:r>
          </a:p>
        </p:txBody>
      </p:sp>
      <p:graphicFrame>
        <p:nvGraphicFramePr>
          <p:cNvPr id="54274" name="Object 2"/>
          <p:cNvGraphicFramePr>
            <a:graphicFrameLocks noGrp="1"/>
          </p:cNvGraphicFramePr>
          <p:nvPr>
            <p:ph sz="quarter" idx="2"/>
          </p:nvPr>
        </p:nvGraphicFramePr>
        <p:xfrm>
          <a:off x="5316611" y="1988840"/>
          <a:ext cx="3071813" cy="300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7" name="Picture" r:id="rId4" imgW="1033200" imgH="953640" progId="Word.Picture.8">
                  <p:embed/>
                </p:oleObj>
              </mc:Choice>
              <mc:Fallback>
                <p:oleObj name="Picture" r:id="rId4" imgW="1033200" imgH="953640" progId="Word.Picture.8">
                  <p:embed/>
                  <p:pic>
                    <p:nvPicPr>
                      <p:cNvPr id="0" name="Picture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6611" y="1988840"/>
                        <a:ext cx="3071813" cy="300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Текст 3"/>
          <p:cNvSpPr>
            <a:spLocks noGrp="1"/>
          </p:cNvSpPr>
          <p:nvPr>
            <p:ph type="body" idx="2"/>
          </p:nvPr>
        </p:nvSpPr>
        <p:spPr>
          <a:xfrm>
            <a:off x="6660232" y="1600200"/>
            <a:ext cx="2232248" cy="1612776"/>
          </a:xfrm>
        </p:spPr>
        <p:txBody>
          <a:bodyPr/>
          <a:lstStyle/>
          <a:p>
            <a:pPr marL="44450">
              <a:spcBef>
                <a:spcPct val="0"/>
              </a:spcBef>
            </a:pPr>
            <a:r>
              <a:rPr lang="el-GR" sz="3200" b="1" i="1" dirty="0" smtClean="0">
                <a:latin typeface="Times New Roman" pitchFamily="18" charset="0"/>
                <a:cs typeface="Times New Roman" pitchFamily="18" charset="0"/>
              </a:rPr>
              <a:t>υ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3200" b="1" i="1" dirty="0" smtClean="0">
                <a:latin typeface="Times New Roman" pitchFamily="18" charset="0"/>
                <a:cs typeface="Times New Roman" pitchFamily="18" charset="0"/>
              </a:rPr>
              <a:t>υ</a:t>
            </a:r>
            <a:r>
              <a:rPr lang="en-US" sz="3200" b="1" i="1" baseline="-250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b="1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at</a:t>
            </a:r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4450">
              <a:spcBef>
                <a:spcPct val="0"/>
              </a:spcBef>
            </a:pPr>
            <a:r>
              <a:rPr lang="el-GR" sz="3200" b="1" i="1" dirty="0" smtClean="0">
                <a:latin typeface="Times New Roman" pitchFamily="18" charset="0"/>
                <a:cs typeface="Times New Roman" pitchFamily="18" charset="0"/>
              </a:rPr>
              <a:t>υ</a:t>
            </a:r>
            <a:r>
              <a:rPr lang="ru-RU" sz="3200" b="1" i="1" baseline="-250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= at</a:t>
            </a:r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4450">
              <a:spcBef>
                <a:spcPct val="0"/>
              </a:spcBef>
            </a:pPr>
            <a:r>
              <a:rPr lang="el-GR" sz="3200" b="1" i="1" dirty="0" smtClean="0">
                <a:latin typeface="Times New Roman" pitchFamily="18" charset="0"/>
                <a:cs typeface="Times New Roman" pitchFamily="18" charset="0"/>
              </a:rPr>
              <a:t>υ</a:t>
            </a:r>
            <a:r>
              <a:rPr lang="ru-RU" sz="3200" b="1" i="1" baseline="-25000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at</a:t>
            </a:r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4450">
              <a:spcBef>
                <a:spcPct val="0"/>
              </a:spcBef>
            </a:pPr>
            <a:endParaRPr lang="ru-RU" sz="2800" b="1" i="1" dirty="0" smtClean="0"/>
          </a:p>
          <a:p>
            <a:pPr marL="44450">
              <a:spcBef>
                <a:spcPct val="0"/>
              </a:spcBef>
            </a:pPr>
            <a:endParaRPr lang="ru-RU" sz="2800" b="1" i="1" dirty="0" smtClean="0"/>
          </a:p>
          <a:p>
            <a:pPr marL="44450">
              <a:spcBef>
                <a:spcPct val="0"/>
              </a:spcBef>
            </a:pPr>
            <a:endParaRPr lang="ru-RU" sz="2800" b="1" i="1" dirty="0" smtClean="0"/>
          </a:p>
          <a:p>
            <a:pPr marL="44450">
              <a:spcBef>
                <a:spcPct val="0"/>
              </a:spcBef>
            </a:pPr>
            <a:endParaRPr lang="ru-RU" sz="2800" b="1" i="1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6480720" cy="5161756"/>
          </a:xfrm>
        </p:spPr>
        <p:txBody>
          <a:bodyPr>
            <a:normAutofit fontScale="92500" lnSpcReduction="20000"/>
          </a:bodyPr>
          <a:lstStyle/>
          <a:p>
            <a:pPr marL="365760" indent="-283464" fontAlgn="auto">
              <a:spcAft>
                <a:spcPts val="0"/>
              </a:spcAft>
              <a:buNone/>
              <a:defRPr/>
            </a:pPr>
            <a:r>
              <a:rPr lang="ru-RU" b="1" dirty="0" smtClean="0">
                <a:solidFill>
                  <a:srgbClr val="FF0000"/>
                </a:solidFill>
              </a:rPr>
              <a:t>18. </a:t>
            </a:r>
            <a:r>
              <a:rPr lang="ru-RU" dirty="0" smtClean="0"/>
              <a:t>Мотоциклист и велосипедист одновременно начинают равноускоренное движение.  Ускорение мотоциклиста в 3 раза больше, чем у велосипедиста. В один и тот же момент времени скорость мотоциклиста больше скорости велосипедиста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 1) в 1,5 раза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2) в √3 раза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3) в 3 раза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4) в 9 раз</a:t>
            </a:r>
            <a:endParaRPr lang="ru-RU" dirty="0"/>
          </a:p>
        </p:txBody>
      </p:sp>
      <p:sp>
        <p:nvSpPr>
          <p:cNvPr id="13517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3517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3517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3517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8788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6660232" y="3573016"/>
          <a:ext cx="1656184" cy="1608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036" name="Формула" r:id="rId4" imgW="444240" imgH="431640" progId="Equation.3">
                  <p:embed/>
                </p:oleObj>
              </mc:Choice>
              <mc:Fallback>
                <p:oleObj name="Формула" r:id="rId4" imgW="444240" imgH="4316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3573016"/>
                        <a:ext cx="1656184" cy="16088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5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5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5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2439987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19</a:t>
            </a:r>
            <a:r>
              <a:rPr lang="ru-RU" sz="2400" dirty="0" smtClean="0">
                <a:solidFill>
                  <a:srgbClr val="FF0000"/>
                </a:solidFill>
              </a:rPr>
              <a:t>.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 Велосипедист съезжает с горки, двигаясь прямолинейно и  равноускоренно. За время спуска скорость велосипедиста увеличилась на 10</a:t>
            </a: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</a:rPr>
              <a:t> 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м/с. Ускорение велосипедиста 0,5</a:t>
            </a: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</a:rPr>
              <a:t> 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м/с</a:t>
            </a:r>
            <a:r>
              <a:rPr lang="ru-RU" sz="2400" baseline="30000" dirty="0" smtClean="0">
                <a:solidFill>
                  <a:schemeClr val="tx2">
                    <a:satMod val="130000"/>
                  </a:schemeClr>
                </a:solidFill>
              </a:rPr>
              <a:t>2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. Сколько времени длится спуск?</a:t>
            </a:r>
            <a:endParaRPr lang="ru-RU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100" y="2857500"/>
            <a:ext cx="2422525" cy="2571750"/>
          </a:xfrm>
        </p:spPr>
        <p:txBody>
          <a:bodyPr/>
          <a:lstStyle/>
          <a:p>
            <a:r>
              <a:rPr lang="ru-RU" smtClean="0"/>
              <a:t>1)</a:t>
            </a:r>
            <a:r>
              <a:rPr lang="en-US" smtClean="0"/>
              <a:t> </a:t>
            </a:r>
            <a:r>
              <a:rPr lang="ru-RU" smtClean="0"/>
              <a:t>0,05 с;</a:t>
            </a:r>
            <a:r>
              <a:rPr lang="en-US" smtClean="0"/>
              <a:t> </a:t>
            </a:r>
            <a:endParaRPr lang="ru-RU" smtClean="0"/>
          </a:p>
          <a:p>
            <a:r>
              <a:rPr lang="ru-RU" smtClean="0"/>
              <a:t>2) 2 с; </a:t>
            </a:r>
          </a:p>
          <a:p>
            <a:r>
              <a:rPr lang="ru-RU" smtClean="0"/>
              <a:t>3) 5 с; </a:t>
            </a:r>
          </a:p>
          <a:p>
            <a:r>
              <a:rPr lang="ru-RU" smtClean="0"/>
              <a:t>4) 20 с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4211960" y="2420888"/>
          <a:ext cx="1811814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946" name="Формула" r:id="rId4" imgW="495000" imgH="393480" progId="Equation.3">
                  <p:embed/>
                </p:oleObj>
              </mc:Choice>
              <mc:Fallback>
                <p:oleObj name="Формула" r:id="rId4" imgW="495000" imgH="3934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2420888"/>
                        <a:ext cx="1811814" cy="14401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7020272" y="2420888"/>
          <a:ext cx="1728192" cy="1447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947" name="Формула" r:id="rId6" imgW="469800" imgH="393480" progId="Equation.3">
                  <p:embed/>
                </p:oleObj>
              </mc:Choice>
              <mc:Fallback>
                <p:oleObj name="Формула" r:id="rId6" imgW="46980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0272" y="2420888"/>
                        <a:ext cx="1728192" cy="14479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4302125" y="4321175"/>
          <a:ext cx="4538663" cy="162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948" name="Формула" r:id="rId8" imgW="1168200" imgH="419040" progId="Equation.3">
                  <p:embed/>
                </p:oleObj>
              </mc:Choice>
              <mc:Fallback>
                <p:oleObj name="Формула" r:id="rId8" imgW="116820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2125" y="4321175"/>
                        <a:ext cx="4538663" cy="162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214313"/>
            <a:ext cx="7858125" cy="2071687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20. 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Две  материальные точки движутся по окружностям радиусами </a:t>
            </a: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</a:rPr>
              <a:t>R</a:t>
            </a:r>
            <a:r>
              <a:rPr lang="ru-RU" sz="2400" baseline="-25000" dirty="0" smtClean="0">
                <a:solidFill>
                  <a:schemeClr val="tx2">
                    <a:satMod val="130000"/>
                  </a:schemeClr>
                </a:solidFill>
              </a:rPr>
              <a:t>1 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 и </a:t>
            </a: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</a:rPr>
              <a:t>R</a:t>
            </a:r>
            <a:r>
              <a:rPr lang="ru-RU" sz="2400" baseline="-25000" dirty="0" smtClean="0">
                <a:solidFill>
                  <a:schemeClr val="tx2">
                    <a:satMod val="130000"/>
                  </a:schemeClr>
                </a:solidFill>
              </a:rPr>
              <a:t>2 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= 2</a:t>
            </a: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</a:rPr>
              <a:t>R</a:t>
            </a:r>
            <a:r>
              <a:rPr lang="ru-RU" sz="2400" baseline="-25000" dirty="0" smtClean="0">
                <a:solidFill>
                  <a:schemeClr val="tx2">
                    <a:satMod val="130000"/>
                  </a:schemeClr>
                </a:solidFill>
              </a:rPr>
              <a:t>1</a:t>
            </a:r>
            <a:r>
              <a:rPr lang="ru-RU" sz="2400" dirty="0" smtClean="0">
                <a:solidFill>
                  <a:schemeClr val="tx2">
                    <a:satMod val="130000"/>
                  </a:schemeClr>
                </a:solidFill>
              </a:rPr>
              <a:t> с одинаковыми по модулю скоростями. Их периоды обращения по окружностям связаны соотношением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38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3824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2276872"/>
            <a:ext cx="17281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1) Т1 = 2Т2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31840" y="2276872"/>
            <a:ext cx="15648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2) Т1 = Т2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4048" y="2276872"/>
            <a:ext cx="17187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3) Т1 = 4Т2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876256" y="2276872"/>
            <a:ext cx="1957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4) Т1 = 1/2Т2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90FD8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90FD8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4294967295"/>
          </p:nvPr>
        </p:nvSpPr>
        <p:spPr>
          <a:xfrm>
            <a:off x="1187624" y="4653136"/>
            <a:ext cx="7776864" cy="1708150"/>
          </a:xfrm>
        </p:spPr>
        <p:txBody>
          <a:bodyPr/>
          <a:lstStyle/>
          <a:p>
            <a:pPr marL="44450">
              <a:spcBef>
                <a:spcPct val="0"/>
              </a:spcBef>
            </a:pPr>
            <a:r>
              <a:rPr lang="ru-RU" sz="1800" b="1" dirty="0" smtClean="0"/>
              <a:t>Модуль ускорения максимален в интервале времени </a:t>
            </a:r>
          </a:p>
          <a:p>
            <a:pPr marL="44450">
              <a:spcBef>
                <a:spcPct val="0"/>
              </a:spcBef>
            </a:pPr>
            <a:r>
              <a:rPr lang="ru-RU" sz="1800" b="1" dirty="0" smtClean="0"/>
              <a:t> 1)</a:t>
            </a:r>
            <a:r>
              <a:rPr lang="en-US" sz="1800" b="1" dirty="0" smtClean="0"/>
              <a:t> </a:t>
            </a:r>
            <a:r>
              <a:rPr lang="ru-RU" sz="1800" b="1" dirty="0" smtClean="0"/>
              <a:t>от 0 с до 10 с</a:t>
            </a:r>
          </a:p>
          <a:p>
            <a:pPr marL="44450">
              <a:spcBef>
                <a:spcPct val="0"/>
              </a:spcBef>
            </a:pPr>
            <a:r>
              <a:rPr lang="ru-RU" sz="1800" b="1" dirty="0" smtClean="0"/>
              <a:t>2)</a:t>
            </a:r>
            <a:r>
              <a:rPr lang="en-US" sz="1800" b="1" dirty="0" smtClean="0"/>
              <a:t> </a:t>
            </a:r>
            <a:r>
              <a:rPr lang="ru-RU" sz="1800" b="1" dirty="0" smtClean="0"/>
              <a:t>от 10 с до 20 с</a:t>
            </a:r>
          </a:p>
          <a:p>
            <a:pPr marL="44450">
              <a:spcBef>
                <a:spcPct val="0"/>
              </a:spcBef>
            </a:pPr>
            <a:r>
              <a:rPr lang="ru-RU" sz="1800" b="1" dirty="0" smtClean="0"/>
              <a:t>3)</a:t>
            </a:r>
            <a:r>
              <a:rPr lang="en-US" sz="1800" b="1" dirty="0" smtClean="0"/>
              <a:t> </a:t>
            </a:r>
            <a:r>
              <a:rPr lang="ru-RU" sz="1800" b="1" dirty="0" smtClean="0"/>
              <a:t>от 20 с до 30 с</a:t>
            </a:r>
          </a:p>
          <a:p>
            <a:pPr marL="44450">
              <a:spcBef>
                <a:spcPct val="0"/>
              </a:spcBef>
            </a:pPr>
            <a:r>
              <a:rPr lang="ru-RU" sz="1800" b="1" dirty="0" smtClean="0"/>
              <a:t>4)</a:t>
            </a:r>
            <a:r>
              <a:rPr lang="en-US" sz="1800" b="1" dirty="0" smtClean="0"/>
              <a:t> </a:t>
            </a:r>
            <a:r>
              <a:rPr lang="ru-RU" sz="1800" b="1" dirty="0" smtClean="0"/>
              <a:t>от 30 с до 40 с </a:t>
            </a:r>
          </a:p>
        </p:txBody>
      </p:sp>
      <p:sp>
        <p:nvSpPr>
          <p:cNvPr id="55301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968375" y="285750"/>
            <a:ext cx="8175625" cy="1774825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21. </a:t>
            </a:r>
            <a:r>
              <a:rPr lang="ru-RU" dirty="0" smtClean="0"/>
              <a:t>Автомобиль движется по прямой улице. На графике представлена зависимость скорости автомобиля от времени. </a:t>
            </a:r>
          </a:p>
          <a:p>
            <a:endParaRPr lang="ru-RU" dirty="0" smtClean="0"/>
          </a:p>
        </p:txBody>
      </p:sp>
      <p:sp>
        <p:nvSpPr>
          <p:cNvPr id="553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graphicFrame>
        <p:nvGraphicFramePr>
          <p:cNvPr id="55298" name="Object 2"/>
          <p:cNvGraphicFramePr>
            <a:graphicFrameLocks noChangeAspect="1"/>
          </p:cNvGraphicFramePr>
          <p:nvPr/>
        </p:nvGraphicFramePr>
        <p:xfrm>
          <a:off x="1577668" y="1988840"/>
          <a:ext cx="6018668" cy="2520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2" name="Picture" r:id="rId4" imgW="3525012" imgH="1621536" progId="Word.Picture.8">
                  <p:embed/>
                </p:oleObj>
              </mc:Choice>
              <mc:Fallback>
                <p:oleObj name="Picture" r:id="rId4" imgW="3525012" imgH="1621536" progId="Word.Picture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7668" y="1988840"/>
                        <a:ext cx="6018668" cy="25202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5812160" y="5013176"/>
            <a:ext cx="3008312" cy="116205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>
                <a:latin typeface="+mj-lt"/>
                <a:ea typeface="+mj-ea"/>
                <a:cs typeface="+mj-cs"/>
              </a:rPr>
              <a:t>Модуль ускорения тем больше, чем больше угол наклона прямой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9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1043608" y="116632"/>
            <a:ext cx="7920880" cy="2855912"/>
          </a:xfrm>
        </p:spPr>
        <p:txBody>
          <a:bodyPr/>
          <a:lstStyle/>
          <a:p>
            <a:pPr algn="just">
              <a:buNone/>
            </a:pPr>
            <a:r>
              <a:rPr lang="ru-RU" b="1" dirty="0" smtClean="0">
                <a:solidFill>
                  <a:srgbClr val="FF0000"/>
                </a:solidFill>
              </a:rPr>
              <a:t>22. </a:t>
            </a:r>
            <a:r>
              <a:rPr lang="ru-RU" dirty="0" smtClean="0"/>
              <a:t>Две материальные точки движутся по окружностям радиусами R</a:t>
            </a:r>
            <a:r>
              <a:rPr lang="ru-RU" baseline="-25000" dirty="0" smtClean="0"/>
              <a:t>1</a:t>
            </a:r>
            <a:r>
              <a:rPr lang="ru-RU" dirty="0" smtClean="0"/>
              <a:t> и R</a:t>
            </a:r>
            <a:r>
              <a:rPr lang="ru-RU" baseline="-25000" dirty="0" smtClean="0"/>
              <a:t>2</a:t>
            </a:r>
            <a:r>
              <a:rPr lang="ru-RU" dirty="0" smtClean="0"/>
              <a:t>, причем R</a:t>
            </a:r>
            <a:r>
              <a:rPr lang="ru-RU" baseline="-25000" dirty="0" smtClean="0"/>
              <a:t>2</a:t>
            </a:r>
            <a:r>
              <a:rPr lang="ru-RU" dirty="0" smtClean="0"/>
              <a:t> = 2R</a:t>
            </a:r>
            <a:r>
              <a:rPr lang="ru-RU" baseline="-25000" dirty="0" smtClean="0"/>
              <a:t>1</a:t>
            </a:r>
            <a:r>
              <a:rPr lang="ru-RU" dirty="0" smtClean="0"/>
              <a:t>. При условии равенства линейных скоростей точек их центростремительные ускорения связаны соотношением</a:t>
            </a:r>
          </a:p>
          <a:p>
            <a:pPr algn="just"/>
            <a:endParaRPr lang="ru-RU" dirty="0" smtClean="0"/>
          </a:p>
        </p:txBody>
      </p:sp>
      <p:sp>
        <p:nvSpPr>
          <p:cNvPr id="1085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08551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6512" y="3298130"/>
            <a:ext cx="756180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62845" y="3298130"/>
            <a:ext cx="1373187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755575" y="4509120"/>
          <a:ext cx="1296145" cy="1188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4" name="Формула" r:id="rId6" imgW="457200" imgH="419040" progId="Equation.3">
                  <p:embed/>
                </p:oleObj>
              </mc:Choice>
              <mc:Fallback>
                <p:oleObj name="Формула" r:id="rId6" imgW="457200" imgH="419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5" y="4509120"/>
                        <a:ext cx="1296145" cy="11881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2555776" y="4509120"/>
          <a:ext cx="1431404" cy="1321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5" name="Формула" r:id="rId8" imgW="495000" imgH="457200" progId="Equation.3">
                  <p:embed/>
                </p:oleObj>
              </mc:Choice>
              <mc:Fallback>
                <p:oleObj name="Формула" r:id="rId8" imgW="495000" imgH="457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4509120"/>
                        <a:ext cx="1431404" cy="13212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4459987" y="4509120"/>
          <a:ext cx="1656185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6" name="Формула" r:id="rId10" imgW="583920" imgH="457200" progId="Equation.3">
                  <p:embed/>
                </p:oleObj>
              </mc:Choice>
              <mc:Fallback>
                <p:oleObj name="Формула" r:id="rId10" imgW="583920" imgH="457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9987" y="4509120"/>
                        <a:ext cx="1656185" cy="12961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6732240" y="4581128"/>
          <a:ext cx="1334266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7" name="Формула" r:id="rId12" imgW="444240" imgH="431640" progId="Equation.3">
                  <p:embed/>
                </p:oleObj>
              </mc:Choice>
              <mc:Fallback>
                <p:oleObj name="Формула" r:id="rId12" imgW="444240" imgH="431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240" y="4581128"/>
                        <a:ext cx="1334266" cy="12961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Текст 3"/>
          <p:cNvSpPr>
            <a:spLocks noGrp="1"/>
          </p:cNvSpPr>
          <p:nvPr>
            <p:ph type="body" idx="4294967295"/>
          </p:nvPr>
        </p:nvSpPr>
        <p:spPr>
          <a:xfrm>
            <a:off x="0" y="1406525"/>
            <a:ext cx="3810000" cy="698500"/>
          </a:xfrm>
        </p:spPr>
        <p:txBody>
          <a:bodyPr/>
          <a:lstStyle/>
          <a:p>
            <a:pPr marL="44450">
              <a:spcBef>
                <a:spcPct val="0"/>
              </a:spcBef>
            </a:pPr>
            <a:endParaRPr lang="ru-RU" dirty="0" smtClean="0"/>
          </a:p>
          <a:p>
            <a:pPr marL="44450">
              <a:spcBef>
                <a:spcPct val="0"/>
              </a:spcBef>
            </a:pPr>
            <a:endParaRPr lang="ru-RU" dirty="0" smtClean="0"/>
          </a:p>
          <a:p>
            <a:pPr marL="44450">
              <a:spcBef>
                <a:spcPct val="0"/>
              </a:spcBef>
            </a:pPr>
            <a:endParaRPr lang="ru-RU" dirty="0" smtClean="0"/>
          </a:p>
          <a:p>
            <a:pPr marL="44450">
              <a:spcBef>
                <a:spcPct val="0"/>
              </a:spcBef>
            </a:pPr>
            <a:endParaRPr lang="ru-RU" dirty="0" smtClean="0"/>
          </a:p>
          <a:p>
            <a:pPr marL="44450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1041772" y="182646"/>
            <a:ext cx="7924552" cy="2062162"/>
          </a:xfrm>
        </p:spPr>
        <p:txBody>
          <a:bodyPr>
            <a:normAutofit/>
          </a:bodyPr>
          <a:lstStyle/>
          <a:p>
            <a:pPr marL="365760" indent="-283464" algn="just" fontAlgn="auto">
              <a:spcAft>
                <a:spcPts val="0"/>
              </a:spcAft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</a:rPr>
              <a:t>23. </a:t>
            </a:r>
            <a:r>
              <a:rPr lang="ru-RU" sz="2400" dirty="0" smtClean="0"/>
              <a:t>На рисунке представлен график движения автобуса из пункта А в пункт Б и обратно. Пункт А находится в точке </a:t>
            </a:r>
            <a:r>
              <a:rPr lang="ru-RU" sz="2400" i="1" dirty="0" err="1" smtClean="0"/>
              <a:t>х</a:t>
            </a:r>
            <a:r>
              <a:rPr lang="ru-RU" sz="2400" i="1" dirty="0" smtClean="0"/>
              <a:t> </a:t>
            </a:r>
            <a:r>
              <a:rPr lang="ru-RU" sz="2400" dirty="0" smtClean="0"/>
              <a:t>= 0, а пункт Б – в точке </a:t>
            </a:r>
            <a:r>
              <a:rPr lang="ru-RU" sz="2400" i="1" dirty="0" err="1" smtClean="0"/>
              <a:t>х</a:t>
            </a:r>
            <a:r>
              <a:rPr lang="ru-RU" sz="2400" dirty="0" smtClean="0"/>
              <a:t> = 30 км. Чему равна максимальная скорость автобуса на всем пути следования туда и обратно? </a:t>
            </a:r>
          </a:p>
        </p:txBody>
      </p:sp>
      <p:pic>
        <p:nvPicPr>
          <p:cNvPr id="14234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2230528"/>
            <a:ext cx="4248472" cy="268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2343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234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4234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4234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4234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43018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2200" y="5733256"/>
            <a:ext cx="2376264" cy="663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234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43020" name="Picture 1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5733256"/>
            <a:ext cx="2520280" cy="704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6444208" y="2924944"/>
            <a:ext cx="17331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2)   50 км/ч</a:t>
            </a:r>
            <a:endParaRPr lang="ru-RU" sz="24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444208" y="2348880"/>
            <a:ext cx="17331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1)   40 км/ч</a:t>
            </a:r>
            <a:endParaRPr lang="ru-RU" sz="2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6444208" y="3573016"/>
            <a:ext cx="17331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3)   60 км/ч</a:t>
            </a:r>
            <a:endParaRPr lang="ru-RU" sz="2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444208" y="4149080"/>
            <a:ext cx="17331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4)   75 км/ч</a:t>
            </a:r>
            <a:endParaRPr lang="ru-RU" sz="2400" dirty="0"/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675056"/>
              </p:ext>
            </p:extLst>
          </p:nvPr>
        </p:nvGraphicFramePr>
        <p:xfrm>
          <a:off x="1187624" y="5027101"/>
          <a:ext cx="1296144" cy="13393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142" name="Формула" r:id="rId7" imgW="380880" imgH="393480" progId="Equation.3">
                  <p:embed/>
                </p:oleObj>
              </mc:Choice>
              <mc:Fallback>
                <p:oleObj name="Формула" r:id="rId7" imgW="3808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5027101"/>
                        <a:ext cx="1296144" cy="13393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430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7" dur="50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0DC8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B0DC8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50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13866" y="57150"/>
            <a:ext cx="4201642" cy="3587874"/>
          </a:xfrm>
        </p:spPr>
        <p:txBody>
          <a:bodyPr numCol="1">
            <a:normAutofit fontScale="90000"/>
          </a:bodyPr>
          <a:lstStyle/>
          <a:p>
            <a:pPr algn="just"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3100" dirty="0" smtClean="0">
                <a:solidFill>
                  <a:srgbClr val="FF0000"/>
                </a:solidFill>
              </a:rPr>
              <a:t>24. </a:t>
            </a:r>
            <a:r>
              <a:rPr lang="ru-RU" sz="2700" cap="none" dirty="0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>На рисунке приведен график зависимости проекции скорости тела от времени. </a:t>
            </a:r>
            <a:br>
              <a:rPr lang="ru-RU" sz="2700" cap="none" dirty="0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700" cap="none" dirty="0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>График зависимости проекции ускорения тела от времени в интервале времени от 12 до 16 с совпадает с графиком 	</a:t>
            </a:r>
            <a:endParaRPr lang="ru-RU" sz="2700" cap="none" dirty="0">
              <a:solidFill>
                <a:schemeClr val="tx2">
                  <a:satMod val="13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5508" y="778991"/>
            <a:ext cx="3786187" cy="231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63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3902718"/>
            <a:ext cx="164465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6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12454" y="3902718"/>
            <a:ext cx="1643063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65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31234" y="3861048"/>
            <a:ext cx="1671637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90667" y="3899295"/>
            <a:ext cx="1522413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67" name="TextBox 10"/>
          <p:cNvSpPr txBox="1">
            <a:spLocks noChangeArrowheads="1"/>
          </p:cNvSpPr>
          <p:nvPr/>
        </p:nvSpPr>
        <p:spPr bwMode="auto">
          <a:xfrm>
            <a:off x="936526" y="3671885"/>
            <a:ext cx="571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latin typeface="Corbel" pitchFamily="34" charset="0"/>
              </a:rPr>
              <a:t>1)</a:t>
            </a:r>
          </a:p>
        </p:txBody>
      </p:sp>
      <p:sp>
        <p:nvSpPr>
          <p:cNvPr id="143368" name="TextBox 11"/>
          <p:cNvSpPr txBox="1">
            <a:spLocks noChangeArrowheads="1"/>
          </p:cNvSpPr>
          <p:nvPr/>
        </p:nvSpPr>
        <p:spPr bwMode="auto">
          <a:xfrm>
            <a:off x="2804975" y="3862236"/>
            <a:ext cx="5074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>
                <a:latin typeface="Corbel" pitchFamily="34" charset="0"/>
              </a:rPr>
              <a:t>2)</a:t>
            </a:r>
          </a:p>
        </p:txBody>
      </p:sp>
      <p:sp>
        <p:nvSpPr>
          <p:cNvPr id="143369" name="TextBox 12"/>
          <p:cNvSpPr txBox="1">
            <a:spLocks noChangeArrowheads="1"/>
          </p:cNvSpPr>
          <p:nvPr/>
        </p:nvSpPr>
        <p:spPr bwMode="auto">
          <a:xfrm>
            <a:off x="4929758" y="3831431"/>
            <a:ext cx="571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latin typeface="Corbel" pitchFamily="34" charset="0"/>
              </a:rPr>
              <a:t>3)</a:t>
            </a:r>
          </a:p>
        </p:txBody>
      </p:sp>
      <p:sp>
        <p:nvSpPr>
          <p:cNvPr id="143370" name="TextBox 13"/>
          <p:cNvSpPr txBox="1">
            <a:spLocks noChangeArrowheads="1"/>
          </p:cNvSpPr>
          <p:nvPr/>
        </p:nvSpPr>
        <p:spPr bwMode="auto">
          <a:xfrm>
            <a:off x="6963964" y="3844526"/>
            <a:ext cx="571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latin typeface="Corbel" pitchFamily="34" charset="0"/>
              </a:rPr>
              <a:t>4)</a:t>
            </a:r>
          </a:p>
        </p:txBody>
      </p:sp>
      <p:sp>
        <p:nvSpPr>
          <p:cNvPr id="143371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30350" y="5694362"/>
            <a:ext cx="161925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73" name="Rectangle 7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337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41992" name="Picture 8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5733256"/>
            <a:ext cx="4248472" cy="796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4198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5160963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ВИДЫ ДВИЖЕНИЯ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57200" y="328613"/>
            <a:ext cx="4022725" cy="639762"/>
          </a:xfrm>
        </p:spPr>
        <p:txBody>
          <a:bodyPr>
            <a:normAutofit lnSpcReduction="10000"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/>
              <a:t>Прямолинейное </a:t>
            </a:r>
            <a:r>
              <a:rPr lang="ru-RU" b="1" i="1" dirty="0" smtClean="0">
                <a:solidFill>
                  <a:srgbClr val="C00000"/>
                </a:solidFill>
              </a:rPr>
              <a:t>равномерное</a:t>
            </a:r>
            <a:r>
              <a:rPr lang="ru-RU" b="1" i="1" dirty="0" smtClean="0"/>
              <a:t> движение</a:t>
            </a:r>
            <a:endParaRPr lang="ru-RU" dirty="0" smtClean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>
          <a:xfrm>
            <a:off x="4664075" y="328613"/>
            <a:ext cx="4022725" cy="639762"/>
          </a:xfrm>
        </p:spPr>
        <p:txBody>
          <a:bodyPr>
            <a:normAutofit lnSpcReduction="10000"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/>
              <a:t>Прямолинейное </a:t>
            </a:r>
            <a:r>
              <a:rPr lang="ru-RU" b="1" i="1" dirty="0" smtClean="0">
                <a:solidFill>
                  <a:srgbClr val="C00000"/>
                </a:solidFill>
              </a:rPr>
              <a:t>равнопеременное </a:t>
            </a:r>
            <a:r>
              <a:rPr lang="ru-RU" b="1" i="1" dirty="0" smtClean="0"/>
              <a:t>движение</a:t>
            </a:r>
            <a:endParaRPr lang="ru-RU" dirty="0" smtClean="0"/>
          </a:p>
        </p:txBody>
      </p:sp>
      <p:sp>
        <p:nvSpPr>
          <p:cNvPr id="140292" name="Содержимое 6"/>
          <p:cNvSpPr>
            <a:spLocks noGrp="1"/>
          </p:cNvSpPr>
          <p:nvPr>
            <p:ph sz="quarter" idx="2"/>
          </p:nvPr>
        </p:nvSpPr>
        <p:spPr>
          <a:xfrm>
            <a:off x="457200" y="969963"/>
            <a:ext cx="4022725" cy="4114800"/>
          </a:xfrm>
        </p:spPr>
        <p:txBody>
          <a:bodyPr/>
          <a:lstStyle/>
          <a:p>
            <a:pPr marL="392113" indent="-273050"/>
            <a:r>
              <a:rPr lang="ru-RU" b="1" smtClean="0"/>
              <a:t>СКОРОСТЬ</a:t>
            </a:r>
          </a:p>
        </p:txBody>
      </p:sp>
      <p:sp>
        <p:nvSpPr>
          <p:cNvPr id="140293" name="Содержимое 8"/>
          <p:cNvSpPr>
            <a:spLocks noGrp="1"/>
          </p:cNvSpPr>
          <p:nvPr>
            <p:ph sz="quarter" idx="4"/>
          </p:nvPr>
        </p:nvSpPr>
        <p:spPr>
          <a:xfrm>
            <a:off x="4664075" y="969963"/>
            <a:ext cx="4022725" cy="4114800"/>
          </a:xfrm>
        </p:spPr>
        <p:txBody>
          <a:bodyPr/>
          <a:lstStyle/>
          <a:p>
            <a:pPr marL="392113" indent="-273050"/>
            <a:r>
              <a:rPr lang="ru-RU" b="1" smtClean="0"/>
              <a:t>СКОРОСТЬ</a:t>
            </a:r>
          </a:p>
        </p:txBody>
      </p:sp>
      <p:pic>
        <p:nvPicPr>
          <p:cNvPr id="14029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5" y="1500188"/>
            <a:ext cx="3417888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ая выноска 12"/>
          <p:cNvSpPr/>
          <p:nvPr/>
        </p:nvSpPr>
        <p:spPr>
          <a:xfrm>
            <a:off x="571500" y="3786188"/>
            <a:ext cx="3571875" cy="1428750"/>
          </a:xfrm>
          <a:prstGeom prst="wedgeRectCallout">
            <a:avLst>
              <a:gd name="adj1" fmla="val 37566"/>
              <a:gd name="adj2" fmla="val -1043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 smtClean="0">
                <a:latin typeface="Times New Roman"/>
                <a:cs typeface="Times New Roman"/>
              </a:rPr>
              <a:t>υ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</a:t>
            </a:r>
            <a:r>
              <a:rPr lang="ru-RU" sz="2800" dirty="0"/>
              <a:t>и </a:t>
            </a:r>
            <a:r>
              <a:rPr lang="el-GR" sz="2800" dirty="0" smtClean="0">
                <a:latin typeface="Times New Roman"/>
                <a:cs typeface="Times New Roman"/>
              </a:rPr>
              <a:t>υ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 </a:t>
            </a:r>
            <a:r>
              <a:rPr lang="ru-RU" sz="2800" dirty="0"/>
              <a:t>- </a:t>
            </a:r>
            <a:r>
              <a:rPr lang="ru-RU" sz="3200" dirty="0"/>
              <a:t>противоположно направлены</a:t>
            </a:r>
          </a:p>
        </p:txBody>
      </p:sp>
      <p:pic>
        <p:nvPicPr>
          <p:cNvPr id="14029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3500" y="1500188"/>
            <a:ext cx="3000375" cy="22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ая выноска 14"/>
          <p:cNvSpPr/>
          <p:nvPr/>
        </p:nvSpPr>
        <p:spPr>
          <a:xfrm>
            <a:off x="4786313" y="3714750"/>
            <a:ext cx="3571875" cy="1571625"/>
          </a:xfrm>
          <a:prstGeom prst="wedgeRectCallout">
            <a:avLst>
              <a:gd name="adj1" fmla="val 8220"/>
              <a:gd name="adj2" fmla="val -754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Чем больше угол наклона прямой скорости, тем больше ускорение тела</a:t>
            </a:r>
            <a:endParaRPr lang="ru-RU" sz="3200" dirty="0"/>
          </a:p>
        </p:txBody>
      </p:sp>
      <p:sp>
        <p:nvSpPr>
          <p:cNvPr id="11" name="Текст 7"/>
          <p:cNvSpPr txBox="1">
            <a:spLocks/>
          </p:cNvSpPr>
          <p:nvPr/>
        </p:nvSpPr>
        <p:spPr bwMode="auto">
          <a:xfrm>
            <a:off x="4644008" y="332656"/>
            <a:ext cx="4022725" cy="639762"/>
          </a:xfrm>
          <a:prstGeom prst="rect">
            <a:avLst/>
          </a:prstGeom>
          <a:solidFill>
            <a:schemeClr val="bg1"/>
          </a:solidFill>
          <a:ln w="1079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64008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1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Прямолинейное </a:t>
            </a:r>
            <a:r>
              <a:rPr kumimoji="0" lang="ru-RU" sz="19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равноускоренное </a:t>
            </a:r>
            <a:r>
              <a:rPr kumimoji="0" lang="ru-RU" sz="1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движение</a:t>
            </a:r>
            <a:endParaRPr kumimoji="0" lang="ru-RU" sz="1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Текст 4"/>
          <p:cNvSpPr>
            <a:spLocks noGrp="1"/>
          </p:cNvSpPr>
          <p:nvPr>
            <p:ph type="body" sz="half" idx="4294967295"/>
          </p:nvPr>
        </p:nvSpPr>
        <p:spPr>
          <a:xfrm flipH="1">
            <a:off x="1187624" y="3140968"/>
            <a:ext cx="4886176" cy="762000"/>
          </a:xfrm>
        </p:spPr>
        <p:txBody>
          <a:bodyPr/>
          <a:lstStyle/>
          <a:p>
            <a:pPr marL="63500"/>
            <a:r>
              <a:rPr lang="ru-RU" sz="2800" dirty="0" smtClean="0"/>
              <a:t>1) 0 м; 2) 20 м; 3) 30 м; 4) 35 м 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4294967295"/>
          </p:nvPr>
        </p:nvSpPr>
        <p:spPr>
          <a:xfrm>
            <a:off x="1439862" y="3933056"/>
            <a:ext cx="6264275" cy="936625"/>
          </a:xfrm>
        </p:spPr>
        <p:txBody>
          <a:bodyPr/>
          <a:lstStyle/>
          <a:p>
            <a:pPr marL="392113" indent="-273050"/>
            <a:r>
              <a:rPr lang="ru-RU" dirty="0" smtClean="0"/>
              <a:t>Пройденный путь равен площади фигуры под графиком скорости</a:t>
            </a:r>
          </a:p>
          <a:p>
            <a:pPr marL="392113" indent="-273050"/>
            <a:endParaRPr lang="ru-RU" dirty="0" smtClean="0"/>
          </a:p>
        </p:txBody>
      </p:sp>
      <p:pic>
        <p:nvPicPr>
          <p:cNvPr id="14438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548680"/>
            <a:ext cx="3868613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кругленная прямоугольная выноска 6"/>
          <p:cNvSpPr/>
          <p:nvPr/>
        </p:nvSpPr>
        <p:spPr>
          <a:xfrm>
            <a:off x="5580112" y="2564904"/>
            <a:ext cx="3143250" cy="500062"/>
          </a:xfrm>
          <a:prstGeom prst="wedgeRoundRectCallout">
            <a:avLst>
              <a:gd name="adj1" fmla="val -11281"/>
              <a:gd name="adj2" fmla="val -12308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Трапеция</a:t>
            </a:r>
          </a:p>
        </p:txBody>
      </p:sp>
      <p:sp>
        <p:nvSpPr>
          <p:cNvPr id="144391" name="Rectangle 2"/>
          <p:cNvSpPr>
            <a:spLocks noChangeArrowheads="1"/>
          </p:cNvSpPr>
          <p:nvPr/>
        </p:nvSpPr>
        <p:spPr bwMode="auto">
          <a:xfrm>
            <a:off x="504056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40961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5056" y="5548361"/>
            <a:ext cx="3302000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4393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187624" y="228600"/>
            <a:ext cx="37444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solidFill>
                  <a:srgbClr val="FF0000"/>
                </a:solidFill>
              </a:rPr>
              <a:t>25. </a:t>
            </a:r>
            <a:r>
              <a:rPr lang="ru-RU" sz="2400" dirty="0" smtClean="0"/>
              <a:t>На рисунке представлен график зависимости скорости </a:t>
            </a:r>
            <a:r>
              <a:rPr lang="el-GR" sz="2400" b="1" i="1" dirty="0" smtClean="0">
                <a:latin typeface="Times New Roman"/>
                <a:cs typeface="Times New Roman"/>
              </a:rPr>
              <a:t>υ</a:t>
            </a:r>
            <a:r>
              <a:rPr lang="ru-RU" sz="2400" dirty="0" smtClean="0"/>
              <a:t> автомобиля от времени </a:t>
            </a:r>
            <a:r>
              <a:rPr lang="ru-RU" sz="2400" i="1" dirty="0" err="1" smtClean="0"/>
              <a:t>t</a:t>
            </a:r>
            <a:r>
              <a:rPr lang="ru-RU" sz="2400" dirty="0" smtClean="0"/>
              <a:t>. Найдите путь, пройденный автомобилем за 5 с. 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4932040" y="3719314"/>
            <a:ext cx="1008112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0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990600" y="188640"/>
            <a:ext cx="8153400" cy="1727200"/>
          </a:xfrm>
        </p:spPr>
        <p:txBody>
          <a:bodyPr/>
          <a:lstStyle/>
          <a:p>
            <a:r>
              <a:rPr lang="ru-RU" dirty="0" smtClean="0"/>
              <a:t> По графику скорости можно найти перемещение тела. Оно численно равно площади фигуры под графиком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4678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348880"/>
            <a:ext cx="3682502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78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9072" y="2348880"/>
            <a:ext cx="3413645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Текст 5"/>
          <p:cNvSpPr txBox="1">
            <a:spLocks/>
          </p:cNvSpPr>
          <p:nvPr/>
        </p:nvSpPr>
        <p:spPr bwMode="auto">
          <a:xfrm>
            <a:off x="1086347" y="5355208"/>
            <a:ext cx="402272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365125" marR="0" lvl="0" indent="-282575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Прямолинейное 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равномерное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движение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Текст 7"/>
          <p:cNvSpPr txBox="1">
            <a:spLocks/>
          </p:cNvSpPr>
          <p:nvPr/>
        </p:nvSpPr>
        <p:spPr bwMode="auto">
          <a:xfrm>
            <a:off x="5121275" y="5373216"/>
            <a:ext cx="4022725" cy="639762"/>
          </a:xfrm>
          <a:prstGeom prst="rect">
            <a:avLst/>
          </a:prstGeom>
          <a:solidFill>
            <a:schemeClr val="bg1"/>
          </a:solidFill>
          <a:ln w="1079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64008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1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Прямолинейное </a:t>
            </a:r>
            <a:r>
              <a:rPr kumimoji="0" lang="ru-RU" sz="19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равноускоренное </a:t>
            </a:r>
            <a:r>
              <a:rPr kumimoji="0" lang="ru-RU" sz="1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движение</a:t>
            </a:r>
            <a:endParaRPr kumimoji="0" lang="ru-RU" sz="1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Свободное падение.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71800" y="1447800"/>
            <a:ext cx="6162650" cy="4800600"/>
          </a:xfrm>
        </p:spPr>
        <p:txBody>
          <a:bodyPr>
            <a:normAutofit fontScale="85000" lnSpcReduction="10000"/>
          </a:bodyPr>
          <a:lstStyle/>
          <a:p>
            <a:r>
              <a:rPr lang="ru-RU" i="1" dirty="0" smtClean="0"/>
              <a:t>Свободным падением</a:t>
            </a:r>
            <a:r>
              <a:rPr lang="ru-RU" dirty="0" smtClean="0"/>
              <a:t> называется движение тела под действием силы тяжести.</a:t>
            </a:r>
          </a:p>
          <a:p>
            <a:r>
              <a:rPr lang="ru-RU" i="1" dirty="0" smtClean="0"/>
              <a:t>Ускорение свободного падения</a:t>
            </a:r>
            <a:r>
              <a:rPr lang="ru-RU" dirty="0" smtClean="0"/>
              <a:t> при малых высотах над поверхностью Земли (</a:t>
            </a:r>
            <a:r>
              <a:rPr lang="en-US" dirty="0" smtClean="0"/>
              <a:t>h &lt;&lt; R</a:t>
            </a:r>
            <a:r>
              <a:rPr lang="ru-RU" baseline="-25000" dirty="0" err="1" smtClean="0"/>
              <a:t>з</a:t>
            </a:r>
            <a:r>
              <a:rPr lang="ru-RU" dirty="0" smtClean="0"/>
              <a:t>) считается постоянным  </a:t>
            </a:r>
            <a:r>
              <a:rPr lang="en-US" dirty="0" smtClean="0"/>
              <a:t>g</a:t>
            </a:r>
            <a:r>
              <a:rPr lang="ru-RU" dirty="0" smtClean="0"/>
              <a:t> =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9,8</a:t>
            </a:r>
            <a:r>
              <a:rPr lang="ru-RU" dirty="0" smtClean="0"/>
              <a:t> м/с</a:t>
            </a:r>
            <a:r>
              <a:rPr lang="ru-RU" baseline="30000" dirty="0" smtClean="0"/>
              <a:t>2</a:t>
            </a:r>
            <a:r>
              <a:rPr lang="ru-RU" dirty="0" smtClean="0"/>
              <a:t>, поэтому свободное падение является равноускоренным движением и для него справедливы все формулы равноускоренного движения с заменой ускорения </a:t>
            </a:r>
            <a:r>
              <a:rPr lang="ru-RU" i="1" dirty="0" smtClean="0"/>
              <a:t>а</a:t>
            </a:r>
            <a:r>
              <a:rPr lang="ru-RU" dirty="0" smtClean="0"/>
              <a:t> на </a:t>
            </a:r>
            <a:r>
              <a:rPr lang="en-US" i="1" dirty="0" smtClean="0"/>
              <a:t>g</a:t>
            </a:r>
            <a:r>
              <a:rPr lang="ru-RU" dirty="0" smtClean="0"/>
              <a:t>.</a:t>
            </a:r>
            <a:endParaRPr lang="ru-RU" baseline="-25000" dirty="0" smtClean="0"/>
          </a:p>
        </p:txBody>
      </p:sp>
      <p:pic>
        <p:nvPicPr>
          <p:cNvPr id="24576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556792"/>
            <a:ext cx="2403678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/>
          </p:nvPr>
        </p:nvSpPr>
        <p:spPr bwMode="auto">
          <a:xfrm>
            <a:off x="1435100" y="274638"/>
            <a:ext cx="749935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b="1" dirty="0" smtClean="0">
                <a:effectLst/>
              </a:rPr>
              <a:t>Равномерное движение по окружности</a:t>
            </a:r>
            <a:endParaRPr lang="ru-RU" dirty="0" smtClean="0">
              <a:effectLst/>
            </a:endParaRPr>
          </a:p>
        </p:txBody>
      </p:sp>
      <p:sp>
        <p:nvSpPr>
          <p:cNvPr id="51203" name="Содержимое 2"/>
          <p:cNvSpPr>
            <a:spLocks noGrp="1"/>
          </p:cNvSpPr>
          <p:nvPr>
            <p:ph sz="half" idx="1"/>
          </p:nvPr>
        </p:nvSpPr>
        <p:spPr>
          <a:xfrm>
            <a:off x="5000625" y="1214438"/>
            <a:ext cx="3929063" cy="545492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200" i="1" dirty="0" smtClean="0">
                <a:solidFill>
                  <a:srgbClr val="FF0000"/>
                </a:solidFill>
              </a:rPr>
              <a:t>Ускорение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i="1" dirty="0" smtClean="0">
                <a:solidFill>
                  <a:srgbClr val="FF0000"/>
                </a:solidFill>
              </a:rPr>
              <a:t>а</a:t>
            </a:r>
            <a:r>
              <a:rPr lang="ru-RU" sz="3200" i="1" dirty="0" smtClean="0"/>
              <a:t> </a:t>
            </a:r>
            <a:r>
              <a:rPr lang="ru-RU" sz="2400" i="1" dirty="0" smtClean="0">
                <a:solidFill>
                  <a:srgbClr val="FF0000"/>
                </a:solidFill>
              </a:rPr>
              <a:t>(центростремительное)</a:t>
            </a:r>
            <a:r>
              <a:rPr lang="ru-RU" sz="2400" i="1" dirty="0" smtClean="0"/>
              <a:t>направлено к центру</a:t>
            </a:r>
            <a:endParaRPr lang="ru-RU" sz="2400" i="1" dirty="0" smtClean="0">
              <a:solidFill>
                <a:srgbClr val="FF0000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ru-RU" sz="3200" i="1" dirty="0" smtClean="0">
                <a:solidFill>
                  <a:srgbClr val="FF0000"/>
                </a:solidFill>
              </a:rPr>
              <a:t>Скорость </a:t>
            </a:r>
            <a:r>
              <a:rPr lang="ru-RU" sz="2400" i="1" dirty="0" smtClean="0">
                <a:solidFill>
                  <a:srgbClr val="FF0000"/>
                </a:solidFill>
              </a:rPr>
              <a:t>(линейная) </a:t>
            </a:r>
            <a:r>
              <a:rPr lang="ru-RU" sz="2400" i="1" dirty="0" smtClean="0"/>
              <a:t>направлена по касательной к окружности</a:t>
            </a:r>
          </a:p>
          <a:p>
            <a:pPr>
              <a:buFont typeface="Wingdings 2" pitchFamily="18" charset="2"/>
              <a:buNone/>
            </a:pPr>
            <a:endParaRPr lang="ru-RU" sz="2400" i="1" dirty="0" smtClean="0"/>
          </a:p>
          <a:p>
            <a:pPr>
              <a:buFont typeface="Wingdings 2" pitchFamily="18" charset="2"/>
              <a:buNone/>
            </a:pPr>
            <a:endParaRPr lang="ru-RU" sz="2400" i="1" dirty="0" smtClean="0"/>
          </a:p>
          <a:p>
            <a:pPr>
              <a:buFont typeface="Wingdings 2" pitchFamily="18" charset="2"/>
              <a:buNone/>
            </a:pPr>
            <a:endParaRPr lang="ru-RU" sz="2400" i="1" dirty="0" smtClean="0"/>
          </a:p>
          <a:p>
            <a:pPr>
              <a:buFont typeface="Wingdings 2" pitchFamily="18" charset="2"/>
              <a:buNone/>
            </a:pPr>
            <a:r>
              <a:rPr lang="ru-RU" sz="2400" i="1" dirty="0" smtClean="0"/>
              <a:t>где </a:t>
            </a:r>
            <a:r>
              <a:rPr lang="en-US" sz="2400" i="1" dirty="0" smtClean="0"/>
              <a:t>n =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i="1" dirty="0" smtClean="0"/>
              <a:t>/T – </a:t>
            </a:r>
            <a:r>
              <a:rPr lang="ru-RU" sz="2400" i="1" dirty="0" smtClean="0"/>
              <a:t>число оборотов тела за единицу времени или частота вращения</a:t>
            </a:r>
          </a:p>
          <a:p>
            <a:pPr>
              <a:buFont typeface="Wingdings 2" pitchFamily="18" charset="2"/>
              <a:buNone/>
            </a:pPr>
            <a:endParaRPr lang="ru-RU" sz="3200" i="1" dirty="0" smtClean="0"/>
          </a:p>
        </p:txBody>
      </p:sp>
      <p:sp>
        <p:nvSpPr>
          <p:cNvPr id="5" name="Овал 4"/>
          <p:cNvSpPr/>
          <p:nvPr/>
        </p:nvSpPr>
        <p:spPr>
          <a:xfrm>
            <a:off x="1571625" y="3357563"/>
            <a:ext cx="3286125" cy="3286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7" name="Прямая со стрелкой 6"/>
          <p:cNvCxnSpPr>
            <a:endCxn id="5" idx="2"/>
          </p:cNvCxnSpPr>
          <p:nvPr/>
        </p:nvCxnSpPr>
        <p:spPr>
          <a:xfrm rot="10800000">
            <a:off x="1571625" y="5000625"/>
            <a:ext cx="1571625" cy="1588"/>
          </a:xfrm>
          <a:prstGeom prst="straightConnector1">
            <a:avLst/>
          </a:prstGeom>
          <a:ln w="38100"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5" idx="0"/>
          </p:cNvCxnSpPr>
          <p:nvPr/>
        </p:nvCxnSpPr>
        <p:spPr>
          <a:xfrm rot="16200000" flipH="1">
            <a:off x="2391569" y="4179094"/>
            <a:ext cx="164465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5" idx="0"/>
          </p:cNvCxnSpPr>
          <p:nvPr/>
        </p:nvCxnSpPr>
        <p:spPr>
          <a:xfrm rot="5400000" flipH="1" flipV="1">
            <a:off x="4107657" y="2463006"/>
            <a:ext cx="1588" cy="1787525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08" name="TextBox 13"/>
          <p:cNvSpPr txBox="1">
            <a:spLocks noChangeArrowheads="1"/>
          </p:cNvSpPr>
          <p:nvPr/>
        </p:nvSpPr>
        <p:spPr bwMode="auto">
          <a:xfrm>
            <a:off x="4429125" y="2780928"/>
            <a:ext cx="5000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32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υ</a:t>
            </a:r>
            <a:endParaRPr lang="ru-RU" sz="3200" dirty="0">
              <a:solidFill>
                <a:srgbClr val="FF0000"/>
              </a:solidFill>
              <a:latin typeface="Corbel" pitchFamily="34" charset="0"/>
            </a:endParaRPr>
          </a:p>
        </p:txBody>
      </p:sp>
      <p:sp>
        <p:nvSpPr>
          <p:cNvPr id="51209" name="TextBox 15"/>
          <p:cNvSpPr txBox="1">
            <a:spLocks noChangeArrowheads="1"/>
          </p:cNvSpPr>
          <p:nvPr/>
        </p:nvSpPr>
        <p:spPr bwMode="auto">
          <a:xfrm>
            <a:off x="1928813" y="3786188"/>
            <a:ext cx="7858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Gill Sans MT" pitchFamily="34" charset="0"/>
              </a:rPr>
              <a:t>R</a:t>
            </a:r>
            <a:endParaRPr lang="ru-RU" sz="3200">
              <a:latin typeface="Corbel" pitchFamily="34" charset="0"/>
            </a:endParaRPr>
          </a:p>
        </p:txBody>
      </p:sp>
      <p:sp>
        <p:nvSpPr>
          <p:cNvPr id="51210" name="TextBox 16"/>
          <p:cNvSpPr txBox="1">
            <a:spLocks noChangeArrowheads="1"/>
          </p:cNvSpPr>
          <p:nvPr/>
        </p:nvSpPr>
        <p:spPr bwMode="auto">
          <a:xfrm>
            <a:off x="3286125" y="3286125"/>
            <a:ext cx="7858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i="1">
                <a:solidFill>
                  <a:srgbClr val="FF0000"/>
                </a:solidFill>
                <a:latin typeface="Gill Sans MT" pitchFamily="34" charset="0"/>
              </a:rPr>
              <a:t>a</a:t>
            </a:r>
            <a:endParaRPr lang="ru-RU" sz="3200" i="1">
              <a:solidFill>
                <a:srgbClr val="FF0000"/>
              </a:solidFill>
              <a:latin typeface="Corbel" pitchFamily="34" charset="0"/>
            </a:endParaRPr>
          </a:p>
        </p:txBody>
      </p:sp>
      <p:sp>
        <p:nvSpPr>
          <p:cNvPr id="512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1259632" y="1436779"/>
          <a:ext cx="1728192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8" name="Формула" r:id="rId4" imgW="457200" imgH="419040" progId="Equation.3">
                  <p:embed/>
                </p:oleObj>
              </mc:Choice>
              <mc:Fallback>
                <p:oleObj name="Формула" r:id="rId4" imgW="45720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1436779"/>
                        <a:ext cx="1728192" cy="15841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5303589" y="3861048"/>
          <a:ext cx="3444875" cy="1319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9" name="Формула" r:id="rId6" imgW="1028520" imgH="393480" progId="Equation.3">
                  <p:embed/>
                </p:oleObj>
              </mc:Choice>
              <mc:Fallback>
                <p:oleObj name="Формула" r:id="rId6" imgW="102852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3589" y="3861048"/>
                        <a:ext cx="3444875" cy="1319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/>
              </a:rPr>
              <a:t>Равномерное движение по окружности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/>
              <a:t>Угловой скоростью </a:t>
            </a:r>
            <a:r>
              <a:rPr lang="ru-RU" dirty="0" smtClean="0"/>
              <a:t>называется физическая величина, равная отношению угла поворота к интервалу времени, в течение которого этот поворот совершен:</a:t>
            </a:r>
          </a:p>
          <a:p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r>
              <a:rPr lang="ru-RU" dirty="0" smtClean="0"/>
              <a:t>Угловая скорость выражается в рад/с</a:t>
            </a:r>
            <a:r>
              <a:rPr lang="ru-RU" i="1" dirty="0" smtClean="0"/>
              <a:t>.</a:t>
            </a:r>
          </a:p>
          <a:p>
            <a:r>
              <a:rPr lang="ru-RU" dirty="0" smtClean="0"/>
              <a:t>Связь между линейными и угловыми величинами: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3995935" y="3573016"/>
          <a:ext cx="3170675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11" name="Формула" r:id="rId4" imgW="1155600" imgH="393480" progId="Equation.3">
                  <p:embed/>
                </p:oleObj>
              </mc:Choice>
              <mc:Fallback>
                <p:oleObj name="Формула" r:id="rId4" imgW="115560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5" y="3573016"/>
                        <a:ext cx="3170675" cy="108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427984" y="5719633"/>
          <a:ext cx="1368152" cy="5176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12" name="Формула" r:id="rId6" imgW="469800" imgH="177480" progId="Equation.3">
                  <p:embed/>
                </p:oleObj>
              </mc:Choice>
              <mc:Fallback>
                <p:oleObj name="Формула" r:id="rId6" imgW="46980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5719633"/>
                        <a:ext cx="1368152" cy="5176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6660232" y="5619097"/>
          <a:ext cx="1584176" cy="618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13" name="Формула" r:id="rId8" imgW="520560" imgH="203040" progId="Equation.3">
                  <p:embed/>
                </p:oleObj>
              </mc:Choice>
              <mc:Fallback>
                <p:oleObj name="Формула" r:id="rId8" imgW="52056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5619097"/>
                        <a:ext cx="1584176" cy="6182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435100" y="228919"/>
            <a:ext cx="7499350" cy="45719"/>
          </a:xfrm>
        </p:spPr>
        <p:txBody>
          <a:bodyPr>
            <a:normAutofit fontScale="90000"/>
          </a:bodyPr>
          <a:lstStyle/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ant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1763688" y="3501008"/>
            <a:ext cx="5904656" cy="3149150"/>
          </a:xfrm>
        </p:spPr>
      </p:pic>
      <p:sp>
        <p:nvSpPr>
          <p:cNvPr id="5" name="Прямоугольник 4"/>
          <p:cNvSpPr/>
          <p:nvPr/>
        </p:nvSpPr>
        <p:spPr>
          <a:xfrm>
            <a:off x="1259632" y="332656"/>
            <a:ext cx="73448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общем случае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криволинейного движения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вектор ускорения        представляют в виде двух составляющих, одна направлена по касательной к траектории и называется тангенциальным ускорением и  вторая по нормали (по радиусу к центру окружности) – это центростремительная  или нормальная часть ускорения        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Модуль полного ускорения   равен </a:t>
            </a:r>
            <a:endParaRPr lang="ru-RU" sz="2400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814133" y="620688"/>
          <a:ext cx="389715" cy="5519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118" name="Формула" r:id="rId5" imgW="126720" imgH="177480" progId="Equation.3">
                  <p:embed/>
                </p:oleObj>
              </mc:Choice>
              <mc:Fallback>
                <p:oleObj name="Формула" r:id="rId5" imgW="12672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4133" y="620688"/>
                        <a:ext cx="389715" cy="5519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8516438" y="1340768"/>
          <a:ext cx="520058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119" name="Формула" r:id="rId7" imgW="164880" imgH="228600" progId="Equation.3">
                  <p:embed/>
                </p:oleObj>
              </mc:Choice>
              <mc:Fallback>
                <p:oleObj name="Формула" r:id="rId7" imgW="16488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16438" y="1340768"/>
                        <a:ext cx="520058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5148064" y="2400314"/>
          <a:ext cx="576064" cy="7406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120" name="Формула" r:id="rId9" imgW="177480" imgH="228600" progId="Equation.3">
                  <p:embed/>
                </p:oleObj>
              </mc:Choice>
              <mc:Fallback>
                <p:oleObj name="Формула" r:id="rId9" imgW="1774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2400314"/>
                        <a:ext cx="576064" cy="7406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6156175" y="2636912"/>
          <a:ext cx="2442008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121" name="Формула" r:id="rId11" imgW="825480" imgH="291960" progId="Equation.3">
                  <p:embed/>
                </p:oleObj>
              </mc:Choice>
              <mc:Fallback>
                <p:oleObj name="Формула" r:id="rId11" imgW="825480" imgH="2919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5" y="2636912"/>
                        <a:ext cx="2442008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Другая 5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002060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5C74AE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2124</TotalTime>
  <Words>1706</Words>
  <Application>Microsoft Office PowerPoint</Application>
  <PresentationFormat>Экран (4:3)</PresentationFormat>
  <Paragraphs>235</Paragraphs>
  <Slides>40</Slides>
  <Notes>38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40</vt:i4>
      </vt:variant>
    </vt:vector>
  </HeadingPairs>
  <TitlesOfParts>
    <vt:vector size="43" baseType="lpstr">
      <vt:lpstr>Солнцестояние</vt:lpstr>
      <vt:lpstr>Формула</vt:lpstr>
      <vt:lpstr>Picture</vt:lpstr>
      <vt:lpstr>Презентация PowerPoint</vt:lpstr>
      <vt:lpstr>ВИДЫ ДВИЖЕНИЯ</vt:lpstr>
      <vt:lpstr>ВИДЫ ДВИЖЕНИЯ</vt:lpstr>
      <vt:lpstr>ВИДЫ ДВИЖЕНИЯ</vt:lpstr>
      <vt:lpstr>Презентация PowerPoint</vt:lpstr>
      <vt:lpstr>Свободное падение.</vt:lpstr>
      <vt:lpstr>Равномерное движение по окружности</vt:lpstr>
      <vt:lpstr>Равномерное движение по окружности</vt:lpstr>
      <vt:lpstr>Презентация PowerPoint</vt:lpstr>
      <vt:lpstr>Криволинейное движение тел с ускорением свободного падения.</vt:lpstr>
      <vt:lpstr>Криволинейное движение тел с ускорением свободного падения.</vt:lpstr>
      <vt:lpstr>Относительность движения</vt:lpstr>
      <vt:lpstr>Относительность движения</vt:lpstr>
      <vt:lpstr>Рассмотрим задачи: </vt:lpstr>
      <vt:lpstr>1. На рисунках представлены графики зависимости координаты от времени для четырех прямолинейно движущихся тел. Какое из тел движется с наибольшей скоростью? </vt:lpstr>
      <vt:lpstr>2. Тело движется по окружности по часовой стрелке. Какой из изображенных векторов совпадает по направлению с вектором скорости в точке А? </vt:lpstr>
      <vt:lpstr>3. Используя график зависимости скорости движения тела от времени, определите скорость тела в конце 5-ой секунды, считая, что характер движения тела не изменяется. </vt:lpstr>
      <vt:lpstr>4. Диск радиуса R вращается вокруг оси, проходящей через точку О (см. рисунок). Чему равен путь L и модуль перемещения S точки А при повороте диска на 1800 ?</vt:lpstr>
      <vt:lpstr>5. Тело начинает прямолинейное движение из состояния покоя, и его ускорение меняется со временем так, как показано на графике. Через 6 с после начала движения модуль скорости тела будет равен</vt:lpstr>
      <vt:lpstr>6. Камень начинает свободное падение из состояния покоя. Определите путь, пройденный камнем за третью от начала движения секунду.</vt:lpstr>
      <vt:lpstr>7. Изменение высоты тела над поверхностью Земли с течением времени представлено на графике. Что можно сказать по этому графику о характере движения тела?</vt:lpstr>
      <vt:lpstr>8. Вертолет летит в горизонтальном направлении со скоростью  20 м/с. Из него выпал груз, который коснулся земли через  4 с.  На какой высоте летит вертолет?  Сопротивление воздуха движению груза не учитывать.</vt:lpstr>
      <vt:lpstr>8. На рисунке изображен график изменения координаты велосипедиста с течением времени. В какой промежуток времени велосипедист двигался с изменяющейся скоростью? </vt:lpstr>
      <vt:lpstr>9. На поверхность Марса тело падает с высоты 100 м  примерно  7 с.  С какой скоростью тело коснется поверхности Марса, падая с такой высоты?</vt:lpstr>
      <vt:lpstr>10. Движение тела описывается уравнением  х = 12 + 6,2 t – 0,75  t2. Определите скорость тела через 2 с после начала движения.</vt:lpstr>
      <vt:lpstr>11. Скорость первого автомобиля относительно второго изменяется со временем согласно графику на рисунке. В какие моменты времени скорости автомобилей относительно дороги равны?</vt:lpstr>
      <vt:lpstr>Презентация PowerPoint</vt:lpstr>
      <vt:lpstr>13. Эскалатор метро поднимается со скоростью 1 м/с. Может ли человек, находящийся на нем, быть в покое в системе отсчета, связанной с Землей?</vt:lpstr>
      <vt:lpstr>14. Зависимость координаты от времени для некоторого тела описывается уравнением x = 8 t – t2. В какой момент времени скорость тела равна нулю?</vt:lpstr>
      <vt:lpstr>Презентация PowerPoint</vt:lpstr>
      <vt:lpstr>Презентация PowerPoint</vt:lpstr>
      <vt:lpstr>Презентация PowerPoint</vt:lpstr>
      <vt:lpstr>Презентация PowerPoint</vt:lpstr>
      <vt:lpstr>19. Велосипедист съезжает с горки, двигаясь прямолинейно и  равноускоренно. За время спуска скорость велосипедиста увеличилась на 10 м/с. Ускорение велосипедиста 0,5 м/с2. Сколько времени длится спуск?</vt:lpstr>
      <vt:lpstr>20. Две  материальные точки движутся по окружностям радиусами R1  и R2 = 2R1 с одинаковыми по модулю скоростями. Их периоды обращения по окружностям связаны соотношением</vt:lpstr>
      <vt:lpstr>Презентация PowerPoint</vt:lpstr>
      <vt:lpstr>Презентация PowerPoint</vt:lpstr>
      <vt:lpstr>Презентация PowerPoint</vt:lpstr>
      <vt:lpstr>24. На рисунке приведен график зависимости проекции скорости тела от времени.  График зависимости проекции ускорения тела от времени в интервале времени от 12 до 16 с совпадает с графиком  </vt:lpstr>
      <vt:lpstr>Презентация PowerPoint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КИНЕМАТИКА</dc:title>
  <dc:creator>Ирина</dc:creator>
  <cp:lastModifiedBy>Елена Чуракова</cp:lastModifiedBy>
  <cp:revision>139</cp:revision>
  <dcterms:created xsi:type="dcterms:W3CDTF">2010-03-04T09:45:27Z</dcterms:created>
  <dcterms:modified xsi:type="dcterms:W3CDTF">2024-10-16T06:08:05Z</dcterms:modified>
</cp:coreProperties>
</file>